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1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2.xml" ContentType="application/vnd.openxmlformats-officedocument.drawingml.chartshape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1" r:id="rId1"/>
  </p:sldMasterIdLst>
  <p:notesMasterIdLst>
    <p:notesMasterId r:id="rId69"/>
  </p:notesMasterIdLst>
  <p:sldIdLst>
    <p:sldId id="260" r:id="rId2"/>
    <p:sldId id="306" r:id="rId3"/>
    <p:sldId id="261" r:id="rId4"/>
    <p:sldId id="274" r:id="rId5"/>
    <p:sldId id="271" r:id="rId6"/>
    <p:sldId id="272" r:id="rId7"/>
    <p:sldId id="307" r:id="rId8"/>
    <p:sldId id="277" r:id="rId9"/>
    <p:sldId id="276" r:id="rId10"/>
    <p:sldId id="278" r:id="rId11"/>
    <p:sldId id="282" r:id="rId12"/>
    <p:sldId id="281" r:id="rId13"/>
    <p:sldId id="280" r:id="rId14"/>
    <p:sldId id="284" r:id="rId15"/>
    <p:sldId id="285" r:id="rId16"/>
    <p:sldId id="286" r:id="rId17"/>
    <p:sldId id="288" r:id="rId18"/>
    <p:sldId id="289" r:id="rId19"/>
    <p:sldId id="290" r:id="rId20"/>
    <p:sldId id="287" r:id="rId21"/>
    <p:sldId id="293" r:id="rId22"/>
    <p:sldId id="339" r:id="rId23"/>
    <p:sldId id="340" r:id="rId24"/>
    <p:sldId id="341" r:id="rId25"/>
    <p:sldId id="294" r:id="rId26"/>
    <p:sldId id="295" r:id="rId27"/>
    <p:sldId id="296" r:id="rId28"/>
    <p:sldId id="297" r:id="rId29"/>
    <p:sldId id="298" r:id="rId30"/>
    <p:sldId id="309" r:id="rId31"/>
    <p:sldId id="310" r:id="rId32"/>
    <p:sldId id="311" r:id="rId33"/>
    <p:sldId id="299" r:id="rId34"/>
    <p:sldId id="300" r:id="rId35"/>
    <p:sldId id="312" r:id="rId36"/>
    <p:sldId id="342" r:id="rId37"/>
    <p:sldId id="301" r:id="rId38"/>
    <p:sldId id="302" r:id="rId39"/>
    <p:sldId id="303" r:id="rId40"/>
    <p:sldId id="304" r:id="rId41"/>
    <p:sldId id="305" r:id="rId42"/>
    <p:sldId id="326" r:id="rId43"/>
    <p:sldId id="270" r:id="rId44"/>
    <p:sldId id="313" r:id="rId45"/>
    <p:sldId id="314" r:id="rId46"/>
    <p:sldId id="317" r:id="rId47"/>
    <p:sldId id="318" r:id="rId48"/>
    <p:sldId id="319" r:id="rId49"/>
    <p:sldId id="320" r:id="rId50"/>
    <p:sldId id="321" r:id="rId51"/>
    <p:sldId id="322" r:id="rId52"/>
    <p:sldId id="262" r:id="rId53"/>
    <p:sldId id="323" r:id="rId54"/>
    <p:sldId id="325" r:id="rId55"/>
    <p:sldId id="327" r:id="rId56"/>
    <p:sldId id="324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800"/>
    <a:srgbClr val="D81F00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1"/>
    <p:restoredTop sz="93694"/>
  </p:normalViewPr>
  <p:slideViewPr>
    <p:cSldViewPr>
      <p:cViewPr varScale="1">
        <p:scale>
          <a:sx n="90" d="100"/>
          <a:sy n="90" d="100"/>
        </p:scale>
        <p:origin x="175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-4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17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4" Type="http://schemas.openxmlformats.org/officeDocument/2006/relationships/chartUserShapes" Target="../drawings/drawing1.xml"/><Relationship Id="rId1" Type="http://schemas.microsoft.com/office/2011/relationships/chartStyle" Target="style8.xml"/><Relationship Id="rId2" Type="http://schemas.microsoft.com/office/2011/relationships/chartColorStyle" Target="colors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4" Type="http://schemas.openxmlformats.org/officeDocument/2006/relationships/chartUserShapes" Target="../drawings/drawing2.xml"/><Relationship Id="rId1" Type="http://schemas.microsoft.com/office/2011/relationships/chartStyle" Target="style9.xml"/><Relationship Id="rId2" Type="http://schemas.microsoft.com/office/2011/relationships/chartColorStyle" Target="colors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1.0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1.967562598365453</c:v>
                </c:pt>
                <c:pt idx="1">
                  <c:v>2.013179939858253</c:v>
                </c:pt>
                <c:pt idx="2">
                  <c:v>1.979906805767187</c:v>
                </c:pt>
                <c:pt idx="3">
                  <c:v>2.009325691636882</c:v>
                </c:pt>
                <c:pt idx="4">
                  <c:v>1.951446812557336</c:v>
                </c:pt>
                <c:pt idx="5">
                  <c:v>2.028430673632696</c:v>
                </c:pt>
                <c:pt idx="6">
                  <c:v>1.983821576909728</c:v>
                </c:pt>
                <c:pt idx="7">
                  <c:v>2.018404541605134</c:v>
                </c:pt>
                <c:pt idx="8">
                  <c:v>2.026274407155638</c:v>
                </c:pt>
                <c:pt idx="9">
                  <c:v>1.988941535866876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8894720"/>
        <c:axId val="-2138898224"/>
      </c:scatterChart>
      <c:valAx>
        <c:axId val="-2138894720"/>
        <c:scaling>
          <c:orientation val="minMax"/>
          <c:max val="1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8898224"/>
        <c:crosses val="autoZero"/>
        <c:crossBetween val="midCat"/>
      </c:valAx>
      <c:valAx>
        <c:axId val="-2138898224"/>
        <c:scaling>
          <c:orientation val="minMax"/>
          <c:max val="4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8894720"/>
        <c:crosses val="autoZero"/>
        <c:crossBetween val="midCat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91209142555407"/>
          <c:y val="0.0351326828006047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Sheet1!$A$2:$A$52</c:f>
              <c:numCache>
                <c:formatCode>General</c:formatCode>
                <c:ptCount val="51"/>
                <c:pt idx="0">
                  <c:v>-5.0</c:v>
                </c:pt>
                <c:pt idx="1">
                  <c:v>-4.8</c:v>
                </c:pt>
                <c:pt idx="2">
                  <c:v>-4.6</c:v>
                </c:pt>
                <c:pt idx="3">
                  <c:v>-4.399999999999999</c:v>
                </c:pt>
                <c:pt idx="4">
                  <c:v>-4.199999999999997</c:v>
                </c:pt>
                <c:pt idx="5">
                  <c:v>-3.999999999999999</c:v>
                </c:pt>
                <c:pt idx="6">
                  <c:v>-3.799999999999999</c:v>
                </c:pt>
                <c:pt idx="7">
                  <c:v>-3.599999999999999</c:v>
                </c:pt>
                <c:pt idx="8">
                  <c:v>-3.399999999999999</c:v>
                </c:pt>
                <c:pt idx="9">
                  <c:v>-3.199999999999998</c:v>
                </c:pt>
                <c:pt idx="10">
                  <c:v>-2.999999999999998</c:v>
                </c:pt>
                <c:pt idx="11">
                  <c:v>-2.799999999999998</c:v>
                </c:pt>
                <c:pt idx="12">
                  <c:v>-2.599999999999998</c:v>
                </c:pt>
                <c:pt idx="13">
                  <c:v>-2.399999999999998</c:v>
                </c:pt>
                <c:pt idx="14">
                  <c:v>-2.199999999999997</c:v>
                </c:pt>
                <c:pt idx="15">
                  <c:v>-1.999999999999998</c:v>
                </c:pt>
                <c:pt idx="16">
                  <c:v>-1.799999999999998</c:v>
                </c:pt>
                <c:pt idx="17">
                  <c:v>-1.599999999999998</c:v>
                </c:pt>
                <c:pt idx="18">
                  <c:v>-1.399999999999998</c:v>
                </c:pt>
                <c:pt idx="19">
                  <c:v>-1.199999999999998</c:v>
                </c:pt>
                <c:pt idx="20">
                  <c:v>-0.999999999999998</c:v>
                </c:pt>
                <c:pt idx="21">
                  <c:v>-0.799999999999998</c:v>
                </c:pt>
                <c:pt idx="22">
                  <c:v>-0.599999999999998</c:v>
                </c:pt>
                <c:pt idx="23">
                  <c:v>-0.399999999999998</c:v>
                </c:pt>
                <c:pt idx="24">
                  <c:v>-0.199999999999998</c:v>
                </c:pt>
                <c:pt idx="25">
                  <c:v>2.16493489801906E-15</c:v>
                </c:pt>
                <c:pt idx="26">
                  <c:v>0.200000000000002</c:v>
                </c:pt>
                <c:pt idx="27">
                  <c:v>0.400000000000002</c:v>
                </c:pt>
                <c:pt idx="28">
                  <c:v>0.600000000000002</c:v>
                </c:pt>
                <c:pt idx="29">
                  <c:v>0.800000000000002</c:v>
                </c:pt>
                <c:pt idx="30">
                  <c:v>1.000000000000002</c:v>
                </c:pt>
                <c:pt idx="31">
                  <c:v>1.200000000000002</c:v>
                </c:pt>
                <c:pt idx="32">
                  <c:v>1.400000000000002</c:v>
                </c:pt>
                <c:pt idx="33">
                  <c:v>1.600000000000002</c:v>
                </c:pt>
                <c:pt idx="34">
                  <c:v>1.800000000000002</c:v>
                </c:pt>
                <c:pt idx="35">
                  <c:v>2.000000000000002</c:v>
                </c:pt>
                <c:pt idx="36">
                  <c:v>2.200000000000002</c:v>
                </c:pt>
                <c:pt idx="37">
                  <c:v>2.400000000000003</c:v>
                </c:pt>
                <c:pt idx="38">
                  <c:v>2.600000000000003</c:v>
                </c:pt>
                <c:pt idx="39">
                  <c:v>2.800000000000003</c:v>
                </c:pt>
                <c:pt idx="40">
                  <c:v>3.000000000000003</c:v>
                </c:pt>
                <c:pt idx="41">
                  <c:v>3.200000000000003</c:v>
                </c:pt>
                <c:pt idx="42">
                  <c:v>3.400000000000003</c:v>
                </c:pt>
                <c:pt idx="43">
                  <c:v>3.600000000000004</c:v>
                </c:pt>
                <c:pt idx="44">
                  <c:v>3.800000000000004</c:v>
                </c:pt>
                <c:pt idx="45">
                  <c:v>4.000000000000004</c:v>
                </c:pt>
                <c:pt idx="46">
                  <c:v>4.200000000000004</c:v>
                </c:pt>
                <c:pt idx="47">
                  <c:v>4.400000000000004</c:v>
                </c:pt>
              </c:numCache>
            </c:numRef>
          </c:xVal>
          <c:yVal>
            <c:numRef>
              <c:f>Sheet1!$B$2:$B$52</c:f>
              <c:numCache>
                <c:formatCode>General</c:formatCode>
                <c:ptCount val="51"/>
                <c:pt idx="0">
                  <c:v>2.578604258863974</c:v>
                </c:pt>
                <c:pt idx="1">
                  <c:v>-1.246047646660528</c:v>
                </c:pt>
                <c:pt idx="2">
                  <c:v>-2.625543721675112</c:v>
                </c:pt>
                <c:pt idx="3">
                  <c:v>-1.464689951075414</c:v>
                </c:pt>
                <c:pt idx="4">
                  <c:v>-0.985474978238455</c:v>
                </c:pt>
                <c:pt idx="5">
                  <c:v>-3.634896535824068</c:v>
                </c:pt>
                <c:pt idx="6">
                  <c:v>-3.07238274368906</c:v>
                </c:pt>
                <c:pt idx="7">
                  <c:v>0.64781869132777</c:v>
                </c:pt>
                <c:pt idx="8">
                  <c:v>0.306078171105421</c:v>
                </c:pt>
                <c:pt idx="9">
                  <c:v>0.249958587312618</c:v>
                </c:pt>
                <c:pt idx="10">
                  <c:v>3.598715482698715</c:v>
                </c:pt>
                <c:pt idx="11">
                  <c:v>5.637393705935078</c:v>
                </c:pt>
                <c:pt idx="12">
                  <c:v>6.543991654485397</c:v>
                </c:pt>
                <c:pt idx="13">
                  <c:v>8.410167189237271</c:v>
                </c:pt>
                <c:pt idx="14">
                  <c:v>7.145137090400294</c:v>
                </c:pt>
                <c:pt idx="15">
                  <c:v>8.57249793767877</c:v>
                </c:pt>
                <c:pt idx="16">
                  <c:v>11.58497949388395</c:v>
                </c:pt>
                <c:pt idx="17">
                  <c:v>12.99568328285115</c:v>
                </c:pt>
                <c:pt idx="18">
                  <c:v>11.40448567868621</c:v>
                </c:pt>
                <c:pt idx="19">
                  <c:v>14.3011021603315</c:v>
                </c:pt>
                <c:pt idx="20">
                  <c:v>13.83175043159081</c:v>
                </c:pt>
                <c:pt idx="21">
                  <c:v>13.84124646631006</c:v>
                </c:pt>
                <c:pt idx="22">
                  <c:v>14.8531188577757</c:v>
                </c:pt>
                <c:pt idx="23">
                  <c:v>14.39303596739568</c:v>
                </c:pt>
                <c:pt idx="24">
                  <c:v>12.1688525906863</c:v>
                </c:pt>
                <c:pt idx="25">
                  <c:v>11.23050368265285</c:v>
                </c:pt>
                <c:pt idx="26">
                  <c:v>12.48708096040577</c:v>
                </c:pt>
                <c:pt idx="27">
                  <c:v>11.40789227759092</c:v>
                </c:pt>
                <c:pt idx="28">
                  <c:v>9.99354450899632</c:v>
                </c:pt>
                <c:pt idx="29">
                  <c:v>7.87122520206161</c:v>
                </c:pt>
                <c:pt idx="30">
                  <c:v>7.581348926395559</c:v>
                </c:pt>
                <c:pt idx="31">
                  <c:v>3.559817615112028</c:v>
                </c:pt>
                <c:pt idx="32">
                  <c:v>4.48726992060083</c:v>
                </c:pt>
                <c:pt idx="33">
                  <c:v>2.439025959184582</c:v>
                </c:pt>
                <c:pt idx="34">
                  <c:v>0.398360672862945</c:v>
                </c:pt>
                <c:pt idx="35">
                  <c:v>-2.014162903113617</c:v>
                </c:pt>
                <c:pt idx="36">
                  <c:v>-2.230703666362316</c:v>
                </c:pt>
                <c:pt idx="37">
                  <c:v>-5.241760976946603</c:v>
                </c:pt>
                <c:pt idx="38">
                  <c:v>-5.646661535791557</c:v>
                </c:pt>
                <c:pt idx="39">
                  <c:v>-6.887744119193957</c:v>
                </c:pt>
                <c:pt idx="40">
                  <c:v>-6.070750871172684</c:v>
                </c:pt>
                <c:pt idx="41">
                  <c:v>-8.299407993920835</c:v>
                </c:pt>
                <c:pt idx="42">
                  <c:v>-6.275163830983446</c:v>
                </c:pt>
                <c:pt idx="43">
                  <c:v>-4.640943433153461</c:v>
                </c:pt>
                <c:pt idx="44">
                  <c:v>-3.171530086132672</c:v>
                </c:pt>
                <c:pt idx="45">
                  <c:v>-1.26310298703074</c:v>
                </c:pt>
                <c:pt idx="46">
                  <c:v>1.396439199671946</c:v>
                </c:pt>
                <c:pt idx="47">
                  <c:v>6.680470129187038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6652880"/>
        <c:axId val="2116605584"/>
      </c:scatterChart>
      <c:valAx>
        <c:axId val="2136652880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605584"/>
        <c:crosses val="autoZero"/>
        <c:crossBetween val="midCat"/>
      </c:valAx>
      <c:valAx>
        <c:axId val="2116605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66528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91209142555407"/>
          <c:y val="0.0351326828006047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Sheet1!$A$2:$A$52</c:f>
              <c:numCache>
                <c:formatCode>General</c:formatCode>
                <c:ptCount val="51"/>
                <c:pt idx="0">
                  <c:v>-5.0</c:v>
                </c:pt>
                <c:pt idx="1">
                  <c:v>-4.8</c:v>
                </c:pt>
                <c:pt idx="2">
                  <c:v>-4.6</c:v>
                </c:pt>
                <c:pt idx="3">
                  <c:v>-4.399999999999999</c:v>
                </c:pt>
                <c:pt idx="4">
                  <c:v>-4.199999999999997</c:v>
                </c:pt>
                <c:pt idx="5">
                  <c:v>-3.999999999999999</c:v>
                </c:pt>
                <c:pt idx="6">
                  <c:v>-3.799999999999999</c:v>
                </c:pt>
                <c:pt idx="7">
                  <c:v>-3.599999999999999</c:v>
                </c:pt>
                <c:pt idx="8">
                  <c:v>-3.399999999999999</c:v>
                </c:pt>
                <c:pt idx="9">
                  <c:v>-3.199999999999998</c:v>
                </c:pt>
                <c:pt idx="10">
                  <c:v>-2.999999999999998</c:v>
                </c:pt>
                <c:pt idx="11">
                  <c:v>-2.799999999999998</c:v>
                </c:pt>
                <c:pt idx="12">
                  <c:v>-2.599999999999998</c:v>
                </c:pt>
                <c:pt idx="13">
                  <c:v>-2.399999999999998</c:v>
                </c:pt>
                <c:pt idx="14">
                  <c:v>-2.199999999999997</c:v>
                </c:pt>
                <c:pt idx="15">
                  <c:v>-1.999999999999998</c:v>
                </c:pt>
                <c:pt idx="16">
                  <c:v>-1.799999999999998</c:v>
                </c:pt>
                <c:pt idx="17">
                  <c:v>-1.599999999999998</c:v>
                </c:pt>
                <c:pt idx="18">
                  <c:v>-1.399999999999998</c:v>
                </c:pt>
                <c:pt idx="19">
                  <c:v>-1.199999999999998</c:v>
                </c:pt>
                <c:pt idx="20">
                  <c:v>-0.999999999999998</c:v>
                </c:pt>
                <c:pt idx="21">
                  <c:v>-0.799999999999998</c:v>
                </c:pt>
                <c:pt idx="22">
                  <c:v>-0.599999999999998</c:v>
                </c:pt>
                <c:pt idx="23">
                  <c:v>-0.399999999999998</c:v>
                </c:pt>
                <c:pt idx="24">
                  <c:v>-0.199999999999998</c:v>
                </c:pt>
                <c:pt idx="25">
                  <c:v>2.16493489801906E-15</c:v>
                </c:pt>
                <c:pt idx="26">
                  <c:v>0.200000000000002</c:v>
                </c:pt>
                <c:pt idx="27">
                  <c:v>0.400000000000002</c:v>
                </c:pt>
                <c:pt idx="28">
                  <c:v>0.600000000000002</c:v>
                </c:pt>
                <c:pt idx="29">
                  <c:v>0.800000000000002</c:v>
                </c:pt>
                <c:pt idx="30">
                  <c:v>1.000000000000002</c:v>
                </c:pt>
                <c:pt idx="31">
                  <c:v>1.200000000000002</c:v>
                </c:pt>
                <c:pt idx="32">
                  <c:v>1.400000000000002</c:v>
                </c:pt>
                <c:pt idx="33">
                  <c:v>1.600000000000002</c:v>
                </c:pt>
                <c:pt idx="34">
                  <c:v>1.800000000000002</c:v>
                </c:pt>
                <c:pt idx="35">
                  <c:v>2.000000000000002</c:v>
                </c:pt>
                <c:pt idx="36">
                  <c:v>2.200000000000002</c:v>
                </c:pt>
                <c:pt idx="37">
                  <c:v>2.400000000000003</c:v>
                </c:pt>
                <c:pt idx="38">
                  <c:v>2.600000000000003</c:v>
                </c:pt>
                <c:pt idx="39">
                  <c:v>2.800000000000003</c:v>
                </c:pt>
                <c:pt idx="40">
                  <c:v>3.000000000000003</c:v>
                </c:pt>
                <c:pt idx="41">
                  <c:v>3.200000000000003</c:v>
                </c:pt>
                <c:pt idx="42">
                  <c:v>3.400000000000003</c:v>
                </c:pt>
                <c:pt idx="43">
                  <c:v>3.600000000000004</c:v>
                </c:pt>
                <c:pt idx="44">
                  <c:v>3.800000000000004</c:v>
                </c:pt>
                <c:pt idx="45">
                  <c:v>4.000000000000004</c:v>
                </c:pt>
                <c:pt idx="46">
                  <c:v>4.200000000000004</c:v>
                </c:pt>
                <c:pt idx="47">
                  <c:v>4.400000000000004</c:v>
                </c:pt>
              </c:numCache>
            </c:numRef>
          </c:xVal>
          <c:yVal>
            <c:numRef>
              <c:f>Sheet1!$B$2:$B$52</c:f>
              <c:numCache>
                <c:formatCode>General</c:formatCode>
                <c:ptCount val="51"/>
                <c:pt idx="0">
                  <c:v>2.578604258863974</c:v>
                </c:pt>
                <c:pt idx="1">
                  <c:v>-1.246047646660528</c:v>
                </c:pt>
                <c:pt idx="2">
                  <c:v>-2.625543721675112</c:v>
                </c:pt>
                <c:pt idx="3">
                  <c:v>-1.464689951075414</c:v>
                </c:pt>
                <c:pt idx="4">
                  <c:v>-0.985474978238455</c:v>
                </c:pt>
                <c:pt idx="5">
                  <c:v>-3.634896535824068</c:v>
                </c:pt>
                <c:pt idx="6">
                  <c:v>-3.07238274368906</c:v>
                </c:pt>
                <c:pt idx="7">
                  <c:v>0.64781869132777</c:v>
                </c:pt>
                <c:pt idx="8">
                  <c:v>0.306078171105421</c:v>
                </c:pt>
                <c:pt idx="9">
                  <c:v>0.249958587312618</c:v>
                </c:pt>
                <c:pt idx="10">
                  <c:v>3.598715482698715</c:v>
                </c:pt>
                <c:pt idx="11">
                  <c:v>5.637393705935078</c:v>
                </c:pt>
                <c:pt idx="12">
                  <c:v>6.543991654485397</c:v>
                </c:pt>
                <c:pt idx="13">
                  <c:v>8.410167189237271</c:v>
                </c:pt>
                <c:pt idx="14">
                  <c:v>7.145137090400294</c:v>
                </c:pt>
                <c:pt idx="15">
                  <c:v>8.57249793767877</c:v>
                </c:pt>
                <c:pt idx="16">
                  <c:v>11.58497949388395</c:v>
                </c:pt>
                <c:pt idx="17">
                  <c:v>12.99568328285115</c:v>
                </c:pt>
                <c:pt idx="18">
                  <c:v>11.40448567868621</c:v>
                </c:pt>
                <c:pt idx="19">
                  <c:v>14.3011021603315</c:v>
                </c:pt>
                <c:pt idx="20">
                  <c:v>13.83175043159081</c:v>
                </c:pt>
                <c:pt idx="21">
                  <c:v>13.84124646631006</c:v>
                </c:pt>
                <c:pt idx="22">
                  <c:v>14.8531188577757</c:v>
                </c:pt>
                <c:pt idx="23">
                  <c:v>14.39303596739568</c:v>
                </c:pt>
                <c:pt idx="24">
                  <c:v>12.1688525906863</c:v>
                </c:pt>
                <c:pt idx="25">
                  <c:v>11.23050368265285</c:v>
                </c:pt>
                <c:pt idx="26">
                  <c:v>12.48708096040577</c:v>
                </c:pt>
                <c:pt idx="27">
                  <c:v>11.40789227759092</c:v>
                </c:pt>
                <c:pt idx="28">
                  <c:v>9.99354450899632</c:v>
                </c:pt>
                <c:pt idx="29">
                  <c:v>7.87122520206161</c:v>
                </c:pt>
                <c:pt idx="30">
                  <c:v>7.581348926395559</c:v>
                </c:pt>
                <c:pt idx="31">
                  <c:v>3.559817615112028</c:v>
                </c:pt>
                <c:pt idx="32">
                  <c:v>4.48726992060083</c:v>
                </c:pt>
                <c:pt idx="33">
                  <c:v>2.439025959184582</c:v>
                </c:pt>
                <c:pt idx="34">
                  <c:v>0.398360672862945</c:v>
                </c:pt>
                <c:pt idx="35">
                  <c:v>-2.014162903113617</c:v>
                </c:pt>
                <c:pt idx="36">
                  <c:v>-2.230703666362316</c:v>
                </c:pt>
                <c:pt idx="37">
                  <c:v>-5.241760976946603</c:v>
                </c:pt>
                <c:pt idx="38">
                  <c:v>-5.646661535791557</c:v>
                </c:pt>
                <c:pt idx="39">
                  <c:v>-6.887744119193957</c:v>
                </c:pt>
                <c:pt idx="40">
                  <c:v>-6.070750871172684</c:v>
                </c:pt>
                <c:pt idx="41">
                  <c:v>-8.299407993920835</c:v>
                </c:pt>
                <c:pt idx="42">
                  <c:v>-6.275163830983446</c:v>
                </c:pt>
                <c:pt idx="43">
                  <c:v>-4.640943433153461</c:v>
                </c:pt>
                <c:pt idx="44">
                  <c:v>-3.171530086132672</c:v>
                </c:pt>
                <c:pt idx="45">
                  <c:v>-1.26310298703074</c:v>
                </c:pt>
                <c:pt idx="46">
                  <c:v>1.396439199671946</c:v>
                </c:pt>
                <c:pt idx="47">
                  <c:v>6.680470129187038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8173632"/>
        <c:axId val="-2138172576"/>
      </c:scatterChart>
      <c:valAx>
        <c:axId val="-2138173632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8172576"/>
        <c:crosses val="autoZero"/>
        <c:crossBetween val="midCat"/>
      </c:valAx>
      <c:valAx>
        <c:axId val="-2138172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81736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91209142555407"/>
          <c:y val="0.0351326828006047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Sheet1!$A$2:$A$52</c:f>
              <c:numCache>
                <c:formatCode>General</c:formatCode>
                <c:ptCount val="51"/>
                <c:pt idx="0">
                  <c:v>-5.0</c:v>
                </c:pt>
                <c:pt idx="1">
                  <c:v>-4.8</c:v>
                </c:pt>
                <c:pt idx="2">
                  <c:v>-4.6</c:v>
                </c:pt>
                <c:pt idx="3">
                  <c:v>-4.399999999999999</c:v>
                </c:pt>
                <c:pt idx="4">
                  <c:v>-4.199999999999997</c:v>
                </c:pt>
                <c:pt idx="5">
                  <c:v>-3.999999999999999</c:v>
                </c:pt>
                <c:pt idx="6">
                  <c:v>-3.799999999999999</c:v>
                </c:pt>
                <c:pt idx="7">
                  <c:v>-3.599999999999999</c:v>
                </c:pt>
                <c:pt idx="8">
                  <c:v>-3.399999999999999</c:v>
                </c:pt>
                <c:pt idx="9">
                  <c:v>-3.199999999999998</c:v>
                </c:pt>
                <c:pt idx="10">
                  <c:v>-2.999999999999998</c:v>
                </c:pt>
                <c:pt idx="11">
                  <c:v>-2.799999999999998</c:v>
                </c:pt>
                <c:pt idx="12">
                  <c:v>-2.599999999999998</c:v>
                </c:pt>
                <c:pt idx="13">
                  <c:v>-2.399999999999998</c:v>
                </c:pt>
                <c:pt idx="14">
                  <c:v>-2.199999999999997</c:v>
                </c:pt>
                <c:pt idx="15">
                  <c:v>-1.999999999999998</c:v>
                </c:pt>
                <c:pt idx="16">
                  <c:v>-1.799999999999998</c:v>
                </c:pt>
                <c:pt idx="17">
                  <c:v>-1.599999999999998</c:v>
                </c:pt>
                <c:pt idx="18">
                  <c:v>-1.399999999999998</c:v>
                </c:pt>
                <c:pt idx="19">
                  <c:v>-1.199999999999998</c:v>
                </c:pt>
                <c:pt idx="20">
                  <c:v>-0.999999999999998</c:v>
                </c:pt>
                <c:pt idx="21">
                  <c:v>-0.799999999999998</c:v>
                </c:pt>
                <c:pt idx="22">
                  <c:v>-0.599999999999998</c:v>
                </c:pt>
                <c:pt idx="23">
                  <c:v>-0.399999999999998</c:v>
                </c:pt>
                <c:pt idx="24">
                  <c:v>-0.199999999999998</c:v>
                </c:pt>
                <c:pt idx="25">
                  <c:v>2.16493489801906E-15</c:v>
                </c:pt>
                <c:pt idx="26">
                  <c:v>0.200000000000002</c:v>
                </c:pt>
                <c:pt idx="27">
                  <c:v>0.400000000000002</c:v>
                </c:pt>
                <c:pt idx="28">
                  <c:v>0.600000000000002</c:v>
                </c:pt>
                <c:pt idx="29">
                  <c:v>0.800000000000002</c:v>
                </c:pt>
                <c:pt idx="30">
                  <c:v>1.000000000000002</c:v>
                </c:pt>
                <c:pt idx="31">
                  <c:v>1.200000000000002</c:v>
                </c:pt>
                <c:pt idx="32">
                  <c:v>1.400000000000002</c:v>
                </c:pt>
                <c:pt idx="33">
                  <c:v>1.600000000000002</c:v>
                </c:pt>
                <c:pt idx="34">
                  <c:v>1.800000000000002</c:v>
                </c:pt>
                <c:pt idx="35">
                  <c:v>2.000000000000002</c:v>
                </c:pt>
                <c:pt idx="36">
                  <c:v>2.200000000000002</c:v>
                </c:pt>
                <c:pt idx="37">
                  <c:v>2.400000000000003</c:v>
                </c:pt>
                <c:pt idx="38">
                  <c:v>2.600000000000003</c:v>
                </c:pt>
                <c:pt idx="39">
                  <c:v>2.800000000000003</c:v>
                </c:pt>
                <c:pt idx="40">
                  <c:v>3.000000000000003</c:v>
                </c:pt>
                <c:pt idx="41">
                  <c:v>3.200000000000003</c:v>
                </c:pt>
                <c:pt idx="42">
                  <c:v>3.400000000000003</c:v>
                </c:pt>
                <c:pt idx="43">
                  <c:v>3.600000000000004</c:v>
                </c:pt>
                <c:pt idx="44">
                  <c:v>3.800000000000004</c:v>
                </c:pt>
                <c:pt idx="45">
                  <c:v>4.000000000000004</c:v>
                </c:pt>
                <c:pt idx="46">
                  <c:v>4.200000000000004</c:v>
                </c:pt>
                <c:pt idx="47">
                  <c:v>4.400000000000004</c:v>
                </c:pt>
              </c:numCache>
            </c:numRef>
          </c:xVal>
          <c:yVal>
            <c:numRef>
              <c:f>Sheet1!$B$2:$B$52</c:f>
              <c:numCache>
                <c:formatCode>General</c:formatCode>
                <c:ptCount val="51"/>
                <c:pt idx="0">
                  <c:v>2.578604258863974</c:v>
                </c:pt>
                <c:pt idx="1">
                  <c:v>-1.246047646660528</c:v>
                </c:pt>
                <c:pt idx="2">
                  <c:v>-2.625543721675112</c:v>
                </c:pt>
                <c:pt idx="3">
                  <c:v>-1.464689951075414</c:v>
                </c:pt>
                <c:pt idx="4">
                  <c:v>-0.985474978238455</c:v>
                </c:pt>
                <c:pt idx="5">
                  <c:v>-3.634896535824068</c:v>
                </c:pt>
                <c:pt idx="6">
                  <c:v>-3.07238274368906</c:v>
                </c:pt>
                <c:pt idx="7">
                  <c:v>0.64781869132777</c:v>
                </c:pt>
                <c:pt idx="8">
                  <c:v>0.306078171105421</c:v>
                </c:pt>
                <c:pt idx="9">
                  <c:v>0.249958587312618</c:v>
                </c:pt>
                <c:pt idx="10">
                  <c:v>3.598715482698715</c:v>
                </c:pt>
                <c:pt idx="11">
                  <c:v>5.637393705935078</c:v>
                </c:pt>
                <c:pt idx="12">
                  <c:v>6.543991654485397</c:v>
                </c:pt>
                <c:pt idx="13">
                  <c:v>8.410167189237271</c:v>
                </c:pt>
                <c:pt idx="14">
                  <c:v>7.145137090400294</c:v>
                </c:pt>
                <c:pt idx="15">
                  <c:v>8.57249793767877</c:v>
                </c:pt>
                <c:pt idx="16">
                  <c:v>11.58497949388395</c:v>
                </c:pt>
                <c:pt idx="17">
                  <c:v>12.99568328285115</c:v>
                </c:pt>
                <c:pt idx="18">
                  <c:v>11.40448567868621</c:v>
                </c:pt>
                <c:pt idx="19">
                  <c:v>14.3011021603315</c:v>
                </c:pt>
                <c:pt idx="20">
                  <c:v>13.83175043159081</c:v>
                </c:pt>
                <c:pt idx="21">
                  <c:v>13.84124646631006</c:v>
                </c:pt>
                <c:pt idx="22">
                  <c:v>14.8531188577757</c:v>
                </c:pt>
                <c:pt idx="23">
                  <c:v>14.39303596739568</c:v>
                </c:pt>
                <c:pt idx="24">
                  <c:v>12.1688525906863</c:v>
                </c:pt>
                <c:pt idx="25">
                  <c:v>11.23050368265285</c:v>
                </c:pt>
                <c:pt idx="26">
                  <c:v>12.48708096040577</c:v>
                </c:pt>
                <c:pt idx="27">
                  <c:v>11.40789227759092</c:v>
                </c:pt>
                <c:pt idx="28">
                  <c:v>9.99354450899632</c:v>
                </c:pt>
                <c:pt idx="29">
                  <c:v>7.87122520206161</c:v>
                </c:pt>
                <c:pt idx="30">
                  <c:v>7.581348926395559</c:v>
                </c:pt>
                <c:pt idx="31">
                  <c:v>3.559817615112028</c:v>
                </c:pt>
                <c:pt idx="32">
                  <c:v>4.48726992060083</c:v>
                </c:pt>
                <c:pt idx="33">
                  <c:v>2.439025959184582</c:v>
                </c:pt>
                <c:pt idx="34">
                  <c:v>0.398360672862945</c:v>
                </c:pt>
                <c:pt idx="35">
                  <c:v>-2.014162903113617</c:v>
                </c:pt>
                <c:pt idx="36">
                  <c:v>-2.230703666362316</c:v>
                </c:pt>
                <c:pt idx="37">
                  <c:v>-5.241760976946603</c:v>
                </c:pt>
                <c:pt idx="38">
                  <c:v>-5.646661535791557</c:v>
                </c:pt>
                <c:pt idx="39">
                  <c:v>-6.887744119193957</c:v>
                </c:pt>
                <c:pt idx="40">
                  <c:v>-6.070750871172684</c:v>
                </c:pt>
                <c:pt idx="41">
                  <c:v>-8.299407993920835</c:v>
                </c:pt>
                <c:pt idx="42">
                  <c:v>-6.275163830983446</c:v>
                </c:pt>
                <c:pt idx="43">
                  <c:v>-4.640943433153461</c:v>
                </c:pt>
                <c:pt idx="44">
                  <c:v>-3.171530086132672</c:v>
                </c:pt>
                <c:pt idx="45">
                  <c:v>-1.26310298703074</c:v>
                </c:pt>
                <c:pt idx="46">
                  <c:v>1.396439199671946</c:v>
                </c:pt>
                <c:pt idx="47">
                  <c:v>6.680470129187038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7379280"/>
        <c:axId val="2126735520"/>
      </c:scatterChart>
      <c:valAx>
        <c:axId val="2127379280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735520"/>
        <c:crosses val="autoZero"/>
        <c:crossBetween val="midCat"/>
      </c:valAx>
      <c:valAx>
        <c:axId val="2126735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7379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91209142555407"/>
          <c:y val="0.0351326828006047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Sheet1!$A$2:$A$52</c:f>
              <c:numCache>
                <c:formatCode>General</c:formatCode>
                <c:ptCount val="51"/>
                <c:pt idx="0">
                  <c:v>-5.0</c:v>
                </c:pt>
                <c:pt idx="1">
                  <c:v>-4.8</c:v>
                </c:pt>
                <c:pt idx="2">
                  <c:v>-4.6</c:v>
                </c:pt>
                <c:pt idx="3">
                  <c:v>-4.399999999999999</c:v>
                </c:pt>
                <c:pt idx="4">
                  <c:v>-4.199999999999997</c:v>
                </c:pt>
                <c:pt idx="5">
                  <c:v>-3.999999999999999</c:v>
                </c:pt>
                <c:pt idx="6">
                  <c:v>-3.799999999999999</c:v>
                </c:pt>
                <c:pt idx="7">
                  <c:v>-3.599999999999999</c:v>
                </c:pt>
                <c:pt idx="8">
                  <c:v>-3.399999999999999</c:v>
                </c:pt>
                <c:pt idx="9">
                  <c:v>-3.199999999999998</c:v>
                </c:pt>
                <c:pt idx="10">
                  <c:v>-2.999999999999998</c:v>
                </c:pt>
                <c:pt idx="11">
                  <c:v>-2.799999999999998</c:v>
                </c:pt>
                <c:pt idx="12">
                  <c:v>-2.599999999999998</c:v>
                </c:pt>
                <c:pt idx="13">
                  <c:v>-2.399999999999998</c:v>
                </c:pt>
                <c:pt idx="14">
                  <c:v>-2.199999999999997</c:v>
                </c:pt>
                <c:pt idx="15">
                  <c:v>-1.999999999999998</c:v>
                </c:pt>
                <c:pt idx="16">
                  <c:v>-1.799999999999998</c:v>
                </c:pt>
                <c:pt idx="17">
                  <c:v>-1.599999999999998</c:v>
                </c:pt>
                <c:pt idx="18">
                  <c:v>-1.399999999999998</c:v>
                </c:pt>
                <c:pt idx="19">
                  <c:v>-1.199999999999998</c:v>
                </c:pt>
                <c:pt idx="20">
                  <c:v>-0.999999999999998</c:v>
                </c:pt>
                <c:pt idx="21">
                  <c:v>-0.799999999999998</c:v>
                </c:pt>
                <c:pt idx="22">
                  <c:v>-0.599999999999998</c:v>
                </c:pt>
                <c:pt idx="23">
                  <c:v>-0.399999999999998</c:v>
                </c:pt>
                <c:pt idx="24">
                  <c:v>-0.199999999999998</c:v>
                </c:pt>
                <c:pt idx="25">
                  <c:v>2.16493489801906E-15</c:v>
                </c:pt>
                <c:pt idx="26">
                  <c:v>0.200000000000002</c:v>
                </c:pt>
                <c:pt idx="27">
                  <c:v>0.400000000000002</c:v>
                </c:pt>
                <c:pt idx="28">
                  <c:v>0.600000000000002</c:v>
                </c:pt>
                <c:pt idx="29">
                  <c:v>0.800000000000002</c:v>
                </c:pt>
                <c:pt idx="30">
                  <c:v>1.000000000000002</c:v>
                </c:pt>
                <c:pt idx="31">
                  <c:v>1.200000000000002</c:v>
                </c:pt>
                <c:pt idx="32">
                  <c:v>1.400000000000002</c:v>
                </c:pt>
                <c:pt idx="33">
                  <c:v>1.600000000000002</c:v>
                </c:pt>
                <c:pt idx="34">
                  <c:v>1.800000000000002</c:v>
                </c:pt>
                <c:pt idx="35">
                  <c:v>2.000000000000002</c:v>
                </c:pt>
                <c:pt idx="36">
                  <c:v>2.200000000000002</c:v>
                </c:pt>
                <c:pt idx="37">
                  <c:v>2.400000000000003</c:v>
                </c:pt>
                <c:pt idx="38">
                  <c:v>2.600000000000003</c:v>
                </c:pt>
                <c:pt idx="39">
                  <c:v>2.800000000000003</c:v>
                </c:pt>
                <c:pt idx="40">
                  <c:v>3.000000000000003</c:v>
                </c:pt>
                <c:pt idx="41">
                  <c:v>3.200000000000003</c:v>
                </c:pt>
                <c:pt idx="42">
                  <c:v>3.400000000000003</c:v>
                </c:pt>
                <c:pt idx="43">
                  <c:v>3.600000000000004</c:v>
                </c:pt>
                <c:pt idx="44">
                  <c:v>3.800000000000004</c:v>
                </c:pt>
                <c:pt idx="45">
                  <c:v>4.000000000000004</c:v>
                </c:pt>
                <c:pt idx="46">
                  <c:v>4.200000000000004</c:v>
                </c:pt>
                <c:pt idx="47">
                  <c:v>4.400000000000004</c:v>
                </c:pt>
              </c:numCache>
            </c:numRef>
          </c:xVal>
          <c:yVal>
            <c:numRef>
              <c:f>Sheet1!$B$2:$B$52</c:f>
              <c:numCache>
                <c:formatCode>General</c:formatCode>
                <c:ptCount val="51"/>
                <c:pt idx="0">
                  <c:v>2.578604258863974</c:v>
                </c:pt>
                <c:pt idx="1">
                  <c:v>-1.246047646660528</c:v>
                </c:pt>
                <c:pt idx="2">
                  <c:v>-2.625543721675112</c:v>
                </c:pt>
                <c:pt idx="3">
                  <c:v>-1.464689951075414</c:v>
                </c:pt>
                <c:pt idx="4">
                  <c:v>-0.985474978238455</c:v>
                </c:pt>
                <c:pt idx="5">
                  <c:v>-3.634896535824068</c:v>
                </c:pt>
                <c:pt idx="6">
                  <c:v>-3.07238274368906</c:v>
                </c:pt>
                <c:pt idx="7">
                  <c:v>0.64781869132777</c:v>
                </c:pt>
                <c:pt idx="8">
                  <c:v>0.306078171105421</c:v>
                </c:pt>
                <c:pt idx="9">
                  <c:v>0.249958587312618</c:v>
                </c:pt>
                <c:pt idx="10">
                  <c:v>3.598715482698715</c:v>
                </c:pt>
                <c:pt idx="11">
                  <c:v>5.637393705935078</c:v>
                </c:pt>
                <c:pt idx="12">
                  <c:v>6.543991654485397</c:v>
                </c:pt>
                <c:pt idx="13">
                  <c:v>8.410167189237271</c:v>
                </c:pt>
                <c:pt idx="14">
                  <c:v>7.145137090400294</c:v>
                </c:pt>
                <c:pt idx="15">
                  <c:v>8.57249793767877</c:v>
                </c:pt>
                <c:pt idx="16">
                  <c:v>11.58497949388395</c:v>
                </c:pt>
                <c:pt idx="17">
                  <c:v>12.99568328285115</c:v>
                </c:pt>
                <c:pt idx="18">
                  <c:v>11.40448567868621</c:v>
                </c:pt>
                <c:pt idx="19">
                  <c:v>14.3011021603315</c:v>
                </c:pt>
                <c:pt idx="20">
                  <c:v>13.83175043159081</c:v>
                </c:pt>
                <c:pt idx="21">
                  <c:v>13.84124646631006</c:v>
                </c:pt>
                <c:pt idx="22">
                  <c:v>14.8531188577757</c:v>
                </c:pt>
                <c:pt idx="23">
                  <c:v>14.39303596739568</c:v>
                </c:pt>
                <c:pt idx="24">
                  <c:v>12.1688525906863</c:v>
                </c:pt>
                <c:pt idx="25">
                  <c:v>11.23050368265285</c:v>
                </c:pt>
                <c:pt idx="26">
                  <c:v>12.48708096040577</c:v>
                </c:pt>
                <c:pt idx="27">
                  <c:v>11.40789227759092</c:v>
                </c:pt>
                <c:pt idx="28">
                  <c:v>9.99354450899632</c:v>
                </c:pt>
                <c:pt idx="29">
                  <c:v>7.87122520206161</c:v>
                </c:pt>
                <c:pt idx="30">
                  <c:v>7.581348926395559</c:v>
                </c:pt>
                <c:pt idx="31">
                  <c:v>3.559817615112028</c:v>
                </c:pt>
                <c:pt idx="32">
                  <c:v>4.48726992060083</c:v>
                </c:pt>
                <c:pt idx="33">
                  <c:v>2.439025959184582</c:v>
                </c:pt>
                <c:pt idx="34">
                  <c:v>0.398360672862945</c:v>
                </c:pt>
                <c:pt idx="35">
                  <c:v>-2.014162903113617</c:v>
                </c:pt>
                <c:pt idx="36">
                  <c:v>-2.230703666362316</c:v>
                </c:pt>
                <c:pt idx="37">
                  <c:v>-5.241760976946603</c:v>
                </c:pt>
                <c:pt idx="38">
                  <c:v>-5.646661535791557</c:v>
                </c:pt>
                <c:pt idx="39">
                  <c:v>-6.887744119193957</c:v>
                </c:pt>
                <c:pt idx="40">
                  <c:v>-6.070750871172684</c:v>
                </c:pt>
                <c:pt idx="41">
                  <c:v>-8.299407993920835</c:v>
                </c:pt>
                <c:pt idx="42">
                  <c:v>-6.275163830983446</c:v>
                </c:pt>
                <c:pt idx="43">
                  <c:v>-4.640943433153461</c:v>
                </c:pt>
                <c:pt idx="44">
                  <c:v>-3.171530086132672</c:v>
                </c:pt>
                <c:pt idx="45">
                  <c:v>-1.26310298703074</c:v>
                </c:pt>
                <c:pt idx="46">
                  <c:v>1.396439199671946</c:v>
                </c:pt>
                <c:pt idx="47">
                  <c:v>6.680470129187038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8769920"/>
        <c:axId val="-2138768848"/>
      </c:scatterChart>
      <c:valAx>
        <c:axId val="-2138769920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8768848"/>
        <c:crosses val="autoZero"/>
        <c:crossBetween val="midCat"/>
      </c:valAx>
      <c:valAx>
        <c:axId val="-2138768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8769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91209142555407"/>
          <c:y val="0.0351326828006047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Sheet1!$A$2:$A$52</c:f>
              <c:numCache>
                <c:formatCode>General</c:formatCode>
                <c:ptCount val="51"/>
                <c:pt idx="0">
                  <c:v>-5.0</c:v>
                </c:pt>
                <c:pt idx="1">
                  <c:v>-4.8</c:v>
                </c:pt>
                <c:pt idx="2">
                  <c:v>-4.6</c:v>
                </c:pt>
                <c:pt idx="3">
                  <c:v>-4.399999999999999</c:v>
                </c:pt>
                <c:pt idx="4">
                  <c:v>-4.199999999999997</c:v>
                </c:pt>
                <c:pt idx="5">
                  <c:v>-3.999999999999999</c:v>
                </c:pt>
                <c:pt idx="6">
                  <c:v>-3.799999999999999</c:v>
                </c:pt>
                <c:pt idx="7">
                  <c:v>-3.599999999999999</c:v>
                </c:pt>
                <c:pt idx="8">
                  <c:v>-3.399999999999999</c:v>
                </c:pt>
                <c:pt idx="9">
                  <c:v>-3.199999999999998</c:v>
                </c:pt>
                <c:pt idx="10">
                  <c:v>-2.999999999999998</c:v>
                </c:pt>
                <c:pt idx="11">
                  <c:v>-2.799999999999998</c:v>
                </c:pt>
                <c:pt idx="12">
                  <c:v>-2.599999999999998</c:v>
                </c:pt>
                <c:pt idx="13">
                  <c:v>-2.399999999999998</c:v>
                </c:pt>
                <c:pt idx="14">
                  <c:v>-2.199999999999997</c:v>
                </c:pt>
                <c:pt idx="15">
                  <c:v>-1.999999999999998</c:v>
                </c:pt>
                <c:pt idx="16">
                  <c:v>-1.799999999999998</c:v>
                </c:pt>
                <c:pt idx="17">
                  <c:v>-1.599999999999998</c:v>
                </c:pt>
                <c:pt idx="18">
                  <c:v>-1.399999999999998</c:v>
                </c:pt>
                <c:pt idx="19">
                  <c:v>-1.199999999999998</c:v>
                </c:pt>
                <c:pt idx="20">
                  <c:v>-0.999999999999998</c:v>
                </c:pt>
                <c:pt idx="21">
                  <c:v>-0.799999999999998</c:v>
                </c:pt>
                <c:pt idx="22">
                  <c:v>-0.599999999999998</c:v>
                </c:pt>
                <c:pt idx="23">
                  <c:v>-0.399999999999998</c:v>
                </c:pt>
                <c:pt idx="24">
                  <c:v>-0.199999999999998</c:v>
                </c:pt>
                <c:pt idx="25">
                  <c:v>2.16493489801906E-15</c:v>
                </c:pt>
                <c:pt idx="26">
                  <c:v>0.200000000000002</c:v>
                </c:pt>
                <c:pt idx="27">
                  <c:v>0.400000000000002</c:v>
                </c:pt>
                <c:pt idx="28">
                  <c:v>0.600000000000002</c:v>
                </c:pt>
                <c:pt idx="29">
                  <c:v>0.800000000000002</c:v>
                </c:pt>
                <c:pt idx="30">
                  <c:v>1.000000000000002</c:v>
                </c:pt>
                <c:pt idx="31">
                  <c:v>1.200000000000002</c:v>
                </c:pt>
                <c:pt idx="32">
                  <c:v>1.400000000000002</c:v>
                </c:pt>
                <c:pt idx="33">
                  <c:v>1.600000000000002</c:v>
                </c:pt>
                <c:pt idx="34">
                  <c:v>1.800000000000002</c:v>
                </c:pt>
                <c:pt idx="35">
                  <c:v>2.000000000000002</c:v>
                </c:pt>
                <c:pt idx="36">
                  <c:v>2.200000000000002</c:v>
                </c:pt>
                <c:pt idx="37">
                  <c:v>2.400000000000003</c:v>
                </c:pt>
                <c:pt idx="38">
                  <c:v>2.600000000000003</c:v>
                </c:pt>
                <c:pt idx="39">
                  <c:v>2.800000000000003</c:v>
                </c:pt>
                <c:pt idx="40">
                  <c:v>3.000000000000003</c:v>
                </c:pt>
                <c:pt idx="41">
                  <c:v>3.200000000000003</c:v>
                </c:pt>
                <c:pt idx="42">
                  <c:v>3.400000000000003</c:v>
                </c:pt>
                <c:pt idx="43">
                  <c:v>3.600000000000004</c:v>
                </c:pt>
                <c:pt idx="44">
                  <c:v>3.800000000000004</c:v>
                </c:pt>
                <c:pt idx="45">
                  <c:v>4.000000000000004</c:v>
                </c:pt>
                <c:pt idx="46">
                  <c:v>4.200000000000004</c:v>
                </c:pt>
                <c:pt idx="47">
                  <c:v>4.400000000000004</c:v>
                </c:pt>
              </c:numCache>
            </c:numRef>
          </c:xVal>
          <c:yVal>
            <c:numRef>
              <c:f>Sheet1!$B$2:$B$52</c:f>
              <c:numCache>
                <c:formatCode>General</c:formatCode>
                <c:ptCount val="51"/>
                <c:pt idx="0">
                  <c:v>2.578604258863974</c:v>
                </c:pt>
                <c:pt idx="1">
                  <c:v>-1.246047646660528</c:v>
                </c:pt>
                <c:pt idx="2">
                  <c:v>-2.625543721675112</c:v>
                </c:pt>
                <c:pt idx="3">
                  <c:v>-1.464689951075414</c:v>
                </c:pt>
                <c:pt idx="4">
                  <c:v>-0.985474978238455</c:v>
                </c:pt>
                <c:pt idx="5">
                  <c:v>-3.634896535824068</c:v>
                </c:pt>
                <c:pt idx="6">
                  <c:v>-3.07238274368906</c:v>
                </c:pt>
                <c:pt idx="7">
                  <c:v>0.64781869132777</c:v>
                </c:pt>
                <c:pt idx="8">
                  <c:v>0.306078171105421</c:v>
                </c:pt>
                <c:pt idx="9">
                  <c:v>0.249958587312618</c:v>
                </c:pt>
                <c:pt idx="10">
                  <c:v>3.598715482698715</c:v>
                </c:pt>
                <c:pt idx="11">
                  <c:v>5.637393705935078</c:v>
                </c:pt>
                <c:pt idx="12">
                  <c:v>6.543991654485397</c:v>
                </c:pt>
                <c:pt idx="13">
                  <c:v>8.410167189237271</c:v>
                </c:pt>
                <c:pt idx="14">
                  <c:v>7.145137090400294</c:v>
                </c:pt>
                <c:pt idx="15">
                  <c:v>8.57249793767877</c:v>
                </c:pt>
                <c:pt idx="16">
                  <c:v>11.58497949388395</c:v>
                </c:pt>
                <c:pt idx="17">
                  <c:v>12.99568328285115</c:v>
                </c:pt>
                <c:pt idx="18">
                  <c:v>11.40448567868621</c:v>
                </c:pt>
                <c:pt idx="19">
                  <c:v>14.3011021603315</c:v>
                </c:pt>
                <c:pt idx="20">
                  <c:v>13.83175043159081</c:v>
                </c:pt>
                <c:pt idx="21">
                  <c:v>13.84124646631006</c:v>
                </c:pt>
                <c:pt idx="22">
                  <c:v>14.8531188577757</c:v>
                </c:pt>
                <c:pt idx="23">
                  <c:v>14.39303596739568</c:v>
                </c:pt>
                <c:pt idx="24">
                  <c:v>12.1688525906863</c:v>
                </c:pt>
                <c:pt idx="25">
                  <c:v>11.23050368265285</c:v>
                </c:pt>
                <c:pt idx="26">
                  <c:v>12.48708096040577</c:v>
                </c:pt>
                <c:pt idx="27">
                  <c:v>11.40789227759092</c:v>
                </c:pt>
                <c:pt idx="28">
                  <c:v>9.99354450899632</c:v>
                </c:pt>
                <c:pt idx="29">
                  <c:v>7.87122520206161</c:v>
                </c:pt>
                <c:pt idx="30">
                  <c:v>7.581348926395559</c:v>
                </c:pt>
                <c:pt idx="31">
                  <c:v>3.559817615112028</c:v>
                </c:pt>
                <c:pt idx="32">
                  <c:v>4.48726992060083</c:v>
                </c:pt>
                <c:pt idx="33">
                  <c:v>2.439025959184582</c:v>
                </c:pt>
                <c:pt idx="34">
                  <c:v>0.398360672862945</c:v>
                </c:pt>
                <c:pt idx="35">
                  <c:v>-2.014162903113617</c:v>
                </c:pt>
                <c:pt idx="36">
                  <c:v>-2.230703666362316</c:v>
                </c:pt>
                <c:pt idx="37">
                  <c:v>-5.241760976946603</c:v>
                </c:pt>
                <c:pt idx="38">
                  <c:v>-5.646661535791557</c:v>
                </c:pt>
                <c:pt idx="39">
                  <c:v>-6.887744119193957</c:v>
                </c:pt>
                <c:pt idx="40">
                  <c:v>-6.070750871172684</c:v>
                </c:pt>
                <c:pt idx="41">
                  <c:v>-8.299407993920835</c:v>
                </c:pt>
                <c:pt idx="42">
                  <c:v>-6.275163830983446</c:v>
                </c:pt>
                <c:pt idx="43">
                  <c:v>-4.640943433153461</c:v>
                </c:pt>
                <c:pt idx="44">
                  <c:v>-3.171530086132672</c:v>
                </c:pt>
                <c:pt idx="45">
                  <c:v>-1.26310298703074</c:v>
                </c:pt>
                <c:pt idx="46">
                  <c:v>1.396439199671946</c:v>
                </c:pt>
                <c:pt idx="47">
                  <c:v>6.680470129187038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8129424"/>
        <c:axId val="-2138080512"/>
      </c:scatterChart>
      <c:valAx>
        <c:axId val="-2138129424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8080512"/>
        <c:crosses val="autoZero"/>
        <c:crossBetween val="midCat"/>
      </c:valAx>
      <c:valAx>
        <c:axId val="-2138080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81294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91209142555407"/>
          <c:y val="0.0351326828006047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Sheet1!$A$2:$A$52</c:f>
              <c:numCache>
                <c:formatCode>General</c:formatCode>
                <c:ptCount val="51"/>
                <c:pt idx="0">
                  <c:v>-5.0</c:v>
                </c:pt>
                <c:pt idx="1">
                  <c:v>-4.8</c:v>
                </c:pt>
                <c:pt idx="2">
                  <c:v>-4.6</c:v>
                </c:pt>
                <c:pt idx="3">
                  <c:v>-4.399999999999999</c:v>
                </c:pt>
                <c:pt idx="4">
                  <c:v>-4.199999999999997</c:v>
                </c:pt>
                <c:pt idx="5">
                  <c:v>-3.999999999999999</c:v>
                </c:pt>
                <c:pt idx="6">
                  <c:v>-3.799999999999999</c:v>
                </c:pt>
                <c:pt idx="7">
                  <c:v>-3.599999999999999</c:v>
                </c:pt>
                <c:pt idx="8">
                  <c:v>-3.399999999999999</c:v>
                </c:pt>
                <c:pt idx="9">
                  <c:v>-3.199999999999998</c:v>
                </c:pt>
                <c:pt idx="10">
                  <c:v>-2.999999999999998</c:v>
                </c:pt>
                <c:pt idx="11">
                  <c:v>-2.799999999999998</c:v>
                </c:pt>
                <c:pt idx="12">
                  <c:v>-2.599999999999998</c:v>
                </c:pt>
                <c:pt idx="13">
                  <c:v>-2.399999999999998</c:v>
                </c:pt>
                <c:pt idx="14">
                  <c:v>-2.199999999999997</c:v>
                </c:pt>
                <c:pt idx="15">
                  <c:v>-1.999999999999998</c:v>
                </c:pt>
                <c:pt idx="16">
                  <c:v>-1.799999999999998</c:v>
                </c:pt>
                <c:pt idx="17">
                  <c:v>-1.599999999999998</c:v>
                </c:pt>
                <c:pt idx="18">
                  <c:v>-1.399999999999998</c:v>
                </c:pt>
                <c:pt idx="19">
                  <c:v>-1.199999999999998</c:v>
                </c:pt>
                <c:pt idx="20">
                  <c:v>-0.999999999999998</c:v>
                </c:pt>
                <c:pt idx="21">
                  <c:v>-0.799999999999998</c:v>
                </c:pt>
                <c:pt idx="22">
                  <c:v>-0.599999999999998</c:v>
                </c:pt>
                <c:pt idx="23">
                  <c:v>-0.399999999999998</c:v>
                </c:pt>
                <c:pt idx="24">
                  <c:v>-0.199999999999998</c:v>
                </c:pt>
                <c:pt idx="25">
                  <c:v>2.16493489801906E-15</c:v>
                </c:pt>
                <c:pt idx="26">
                  <c:v>0.200000000000002</c:v>
                </c:pt>
                <c:pt idx="27">
                  <c:v>0.400000000000002</c:v>
                </c:pt>
                <c:pt idx="28">
                  <c:v>0.600000000000002</c:v>
                </c:pt>
                <c:pt idx="29">
                  <c:v>0.800000000000002</c:v>
                </c:pt>
                <c:pt idx="30">
                  <c:v>1.000000000000002</c:v>
                </c:pt>
                <c:pt idx="31">
                  <c:v>1.200000000000002</c:v>
                </c:pt>
                <c:pt idx="32">
                  <c:v>1.400000000000002</c:v>
                </c:pt>
                <c:pt idx="33">
                  <c:v>1.600000000000002</c:v>
                </c:pt>
                <c:pt idx="34">
                  <c:v>1.800000000000002</c:v>
                </c:pt>
                <c:pt idx="35">
                  <c:v>2.000000000000002</c:v>
                </c:pt>
                <c:pt idx="36">
                  <c:v>2.200000000000002</c:v>
                </c:pt>
                <c:pt idx="37">
                  <c:v>2.400000000000003</c:v>
                </c:pt>
                <c:pt idx="38">
                  <c:v>2.600000000000003</c:v>
                </c:pt>
                <c:pt idx="39">
                  <c:v>2.800000000000003</c:v>
                </c:pt>
                <c:pt idx="40">
                  <c:v>3.000000000000003</c:v>
                </c:pt>
                <c:pt idx="41">
                  <c:v>3.200000000000003</c:v>
                </c:pt>
                <c:pt idx="42">
                  <c:v>3.400000000000003</c:v>
                </c:pt>
                <c:pt idx="43">
                  <c:v>3.600000000000004</c:v>
                </c:pt>
                <c:pt idx="44">
                  <c:v>3.800000000000004</c:v>
                </c:pt>
                <c:pt idx="45">
                  <c:v>4.000000000000004</c:v>
                </c:pt>
                <c:pt idx="46">
                  <c:v>4.200000000000004</c:v>
                </c:pt>
                <c:pt idx="47">
                  <c:v>4.400000000000004</c:v>
                </c:pt>
              </c:numCache>
            </c:numRef>
          </c:xVal>
          <c:yVal>
            <c:numRef>
              <c:f>Sheet1!$B$2:$B$52</c:f>
              <c:numCache>
                <c:formatCode>General</c:formatCode>
                <c:ptCount val="51"/>
                <c:pt idx="0">
                  <c:v>2.578604258863974</c:v>
                </c:pt>
                <c:pt idx="1">
                  <c:v>-1.246047646660528</c:v>
                </c:pt>
                <c:pt idx="2">
                  <c:v>-2.625543721675112</c:v>
                </c:pt>
                <c:pt idx="3">
                  <c:v>-1.464689951075414</c:v>
                </c:pt>
                <c:pt idx="4">
                  <c:v>-0.985474978238455</c:v>
                </c:pt>
                <c:pt idx="5">
                  <c:v>-3.634896535824068</c:v>
                </c:pt>
                <c:pt idx="6">
                  <c:v>-3.07238274368906</c:v>
                </c:pt>
                <c:pt idx="7">
                  <c:v>0.64781869132777</c:v>
                </c:pt>
                <c:pt idx="8">
                  <c:v>0.306078171105421</c:v>
                </c:pt>
                <c:pt idx="9">
                  <c:v>0.249958587312618</c:v>
                </c:pt>
                <c:pt idx="10">
                  <c:v>3.598715482698715</c:v>
                </c:pt>
                <c:pt idx="11">
                  <c:v>5.637393705935078</c:v>
                </c:pt>
                <c:pt idx="12">
                  <c:v>6.543991654485397</c:v>
                </c:pt>
                <c:pt idx="13">
                  <c:v>8.410167189237271</c:v>
                </c:pt>
                <c:pt idx="14">
                  <c:v>7.145137090400294</c:v>
                </c:pt>
                <c:pt idx="15">
                  <c:v>8.57249793767877</c:v>
                </c:pt>
                <c:pt idx="16">
                  <c:v>11.58497949388395</c:v>
                </c:pt>
                <c:pt idx="17">
                  <c:v>12.99568328285115</c:v>
                </c:pt>
                <c:pt idx="18">
                  <c:v>11.40448567868621</c:v>
                </c:pt>
                <c:pt idx="19">
                  <c:v>14.3011021603315</c:v>
                </c:pt>
                <c:pt idx="20">
                  <c:v>13.83175043159081</c:v>
                </c:pt>
                <c:pt idx="21">
                  <c:v>13.84124646631006</c:v>
                </c:pt>
                <c:pt idx="22">
                  <c:v>14.8531188577757</c:v>
                </c:pt>
                <c:pt idx="23">
                  <c:v>14.39303596739568</c:v>
                </c:pt>
                <c:pt idx="24">
                  <c:v>12.1688525906863</c:v>
                </c:pt>
                <c:pt idx="25">
                  <c:v>11.23050368265285</c:v>
                </c:pt>
                <c:pt idx="26">
                  <c:v>12.48708096040577</c:v>
                </c:pt>
                <c:pt idx="27">
                  <c:v>11.40789227759092</c:v>
                </c:pt>
                <c:pt idx="28">
                  <c:v>9.99354450899632</c:v>
                </c:pt>
                <c:pt idx="29">
                  <c:v>7.87122520206161</c:v>
                </c:pt>
                <c:pt idx="30">
                  <c:v>7.581348926395559</c:v>
                </c:pt>
                <c:pt idx="31">
                  <c:v>3.559817615112028</c:v>
                </c:pt>
                <c:pt idx="32">
                  <c:v>4.48726992060083</c:v>
                </c:pt>
                <c:pt idx="33">
                  <c:v>2.439025959184582</c:v>
                </c:pt>
                <c:pt idx="34">
                  <c:v>0.398360672862945</c:v>
                </c:pt>
                <c:pt idx="35">
                  <c:v>-2.014162903113617</c:v>
                </c:pt>
                <c:pt idx="36">
                  <c:v>-2.230703666362316</c:v>
                </c:pt>
                <c:pt idx="37">
                  <c:v>-5.241760976946603</c:v>
                </c:pt>
                <c:pt idx="38">
                  <c:v>-5.646661535791557</c:v>
                </c:pt>
                <c:pt idx="39">
                  <c:v>-6.887744119193957</c:v>
                </c:pt>
                <c:pt idx="40">
                  <c:v>-6.070750871172684</c:v>
                </c:pt>
                <c:pt idx="41">
                  <c:v>-8.299407993920835</c:v>
                </c:pt>
                <c:pt idx="42">
                  <c:v>-6.275163830983446</c:v>
                </c:pt>
                <c:pt idx="43">
                  <c:v>-4.640943433153461</c:v>
                </c:pt>
                <c:pt idx="44">
                  <c:v>-3.171530086132672</c:v>
                </c:pt>
                <c:pt idx="45">
                  <c:v>-1.26310298703074</c:v>
                </c:pt>
                <c:pt idx="46">
                  <c:v>1.396439199671946</c:v>
                </c:pt>
                <c:pt idx="47">
                  <c:v>6.680470129187038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8159344"/>
        <c:axId val="-2138153648"/>
      </c:scatterChart>
      <c:valAx>
        <c:axId val="-2138159344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8153648"/>
        <c:crosses val="autoZero"/>
        <c:crossBetween val="midCat"/>
      </c:valAx>
      <c:valAx>
        <c:axId val="-213815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81593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91209142555407"/>
          <c:y val="0.0351326828006047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Sheet1!$A$2:$A$52</c:f>
              <c:numCache>
                <c:formatCode>General</c:formatCode>
                <c:ptCount val="51"/>
                <c:pt idx="0">
                  <c:v>-5.0</c:v>
                </c:pt>
                <c:pt idx="1">
                  <c:v>-4.8</c:v>
                </c:pt>
                <c:pt idx="2">
                  <c:v>-4.6</c:v>
                </c:pt>
                <c:pt idx="3">
                  <c:v>-4.399999999999999</c:v>
                </c:pt>
                <c:pt idx="4">
                  <c:v>-4.199999999999997</c:v>
                </c:pt>
                <c:pt idx="5">
                  <c:v>-3.999999999999999</c:v>
                </c:pt>
                <c:pt idx="6">
                  <c:v>-3.799999999999999</c:v>
                </c:pt>
                <c:pt idx="7">
                  <c:v>-3.599999999999999</c:v>
                </c:pt>
                <c:pt idx="8">
                  <c:v>-3.399999999999999</c:v>
                </c:pt>
                <c:pt idx="9">
                  <c:v>-3.199999999999998</c:v>
                </c:pt>
                <c:pt idx="10">
                  <c:v>-2.999999999999998</c:v>
                </c:pt>
                <c:pt idx="11">
                  <c:v>-2.799999999999998</c:v>
                </c:pt>
                <c:pt idx="12">
                  <c:v>-2.599999999999998</c:v>
                </c:pt>
                <c:pt idx="13">
                  <c:v>-2.399999999999998</c:v>
                </c:pt>
                <c:pt idx="14">
                  <c:v>-2.199999999999997</c:v>
                </c:pt>
                <c:pt idx="15">
                  <c:v>-1.999999999999998</c:v>
                </c:pt>
                <c:pt idx="16">
                  <c:v>-1.799999999999998</c:v>
                </c:pt>
                <c:pt idx="17">
                  <c:v>-1.599999999999998</c:v>
                </c:pt>
                <c:pt idx="18">
                  <c:v>-1.399999999999998</c:v>
                </c:pt>
                <c:pt idx="19">
                  <c:v>-1.199999999999998</c:v>
                </c:pt>
                <c:pt idx="20">
                  <c:v>-0.999999999999998</c:v>
                </c:pt>
                <c:pt idx="21">
                  <c:v>-0.799999999999998</c:v>
                </c:pt>
                <c:pt idx="22">
                  <c:v>-0.599999999999998</c:v>
                </c:pt>
                <c:pt idx="23">
                  <c:v>-0.399999999999998</c:v>
                </c:pt>
                <c:pt idx="24">
                  <c:v>-0.199999999999998</c:v>
                </c:pt>
                <c:pt idx="25">
                  <c:v>2.16493489801906E-15</c:v>
                </c:pt>
                <c:pt idx="26">
                  <c:v>0.200000000000002</c:v>
                </c:pt>
                <c:pt idx="27">
                  <c:v>0.400000000000002</c:v>
                </c:pt>
                <c:pt idx="28">
                  <c:v>0.600000000000002</c:v>
                </c:pt>
                <c:pt idx="29">
                  <c:v>0.800000000000002</c:v>
                </c:pt>
                <c:pt idx="30">
                  <c:v>1.000000000000002</c:v>
                </c:pt>
                <c:pt idx="31">
                  <c:v>1.200000000000002</c:v>
                </c:pt>
                <c:pt idx="32">
                  <c:v>1.400000000000002</c:v>
                </c:pt>
                <c:pt idx="33">
                  <c:v>1.600000000000002</c:v>
                </c:pt>
                <c:pt idx="34">
                  <c:v>1.800000000000002</c:v>
                </c:pt>
                <c:pt idx="35">
                  <c:v>2.000000000000002</c:v>
                </c:pt>
                <c:pt idx="36">
                  <c:v>2.200000000000002</c:v>
                </c:pt>
                <c:pt idx="37">
                  <c:v>2.400000000000003</c:v>
                </c:pt>
                <c:pt idx="38">
                  <c:v>2.600000000000003</c:v>
                </c:pt>
                <c:pt idx="39">
                  <c:v>2.800000000000003</c:v>
                </c:pt>
                <c:pt idx="40">
                  <c:v>3.000000000000003</c:v>
                </c:pt>
                <c:pt idx="41">
                  <c:v>3.200000000000003</c:v>
                </c:pt>
                <c:pt idx="42">
                  <c:v>3.400000000000003</c:v>
                </c:pt>
                <c:pt idx="43">
                  <c:v>3.600000000000004</c:v>
                </c:pt>
                <c:pt idx="44">
                  <c:v>3.800000000000004</c:v>
                </c:pt>
                <c:pt idx="45">
                  <c:v>4.000000000000004</c:v>
                </c:pt>
                <c:pt idx="46">
                  <c:v>4.200000000000004</c:v>
                </c:pt>
                <c:pt idx="47">
                  <c:v>4.400000000000004</c:v>
                </c:pt>
              </c:numCache>
            </c:numRef>
          </c:xVal>
          <c:yVal>
            <c:numRef>
              <c:f>Sheet1!$B$2:$B$52</c:f>
              <c:numCache>
                <c:formatCode>General</c:formatCode>
                <c:ptCount val="51"/>
                <c:pt idx="0">
                  <c:v>2.578604258863974</c:v>
                </c:pt>
                <c:pt idx="1">
                  <c:v>-1.246047646660528</c:v>
                </c:pt>
                <c:pt idx="2">
                  <c:v>-2.625543721675112</c:v>
                </c:pt>
                <c:pt idx="3">
                  <c:v>-1.464689951075414</c:v>
                </c:pt>
                <c:pt idx="4">
                  <c:v>-0.985474978238455</c:v>
                </c:pt>
                <c:pt idx="5">
                  <c:v>-3.634896535824068</c:v>
                </c:pt>
                <c:pt idx="6">
                  <c:v>-3.07238274368906</c:v>
                </c:pt>
                <c:pt idx="7">
                  <c:v>0.64781869132777</c:v>
                </c:pt>
                <c:pt idx="8">
                  <c:v>0.306078171105421</c:v>
                </c:pt>
                <c:pt idx="9">
                  <c:v>0.249958587312618</c:v>
                </c:pt>
                <c:pt idx="10">
                  <c:v>3.598715482698715</c:v>
                </c:pt>
                <c:pt idx="11">
                  <c:v>5.637393705935078</c:v>
                </c:pt>
                <c:pt idx="12">
                  <c:v>6.543991654485397</c:v>
                </c:pt>
                <c:pt idx="13">
                  <c:v>8.410167189237271</c:v>
                </c:pt>
                <c:pt idx="14">
                  <c:v>7.145137090400294</c:v>
                </c:pt>
                <c:pt idx="15">
                  <c:v>8.57249793767877</c:v>
                </c:pt>
                <c:pt idx="16">
                  <c:v>11.58497949388395</c:v>
                </c:pt>
                <c:pt idx="17">
                  <c:v>12.99568328285115</c:v>
                </c:pt>
                <c:pt idx="18">
                  <c:v>11.40448567868621</c:v>
                </c:pt>
                <c:pt idx="19">
                  <c:v>14.3011021603315</c:v>
                </c:pt>
                <c:pt idx="20">
                  <c:v>13.83175043159081</c:v>
                </c:pt>
                <c:pt idx="21">
                  <c:v>13.84124646631006</c:v>
                </c:pt>
                <c:pt idx="22">
                  <c:v>14.8531188577757</c:v>
                </c:pt>
                <c:pt idx="23">
                  <c:v>14.39303596739568</c:v>
                </c:pt>
                <c:pt idx="24">
                  <c:v>12.1688525906863</c:v>
                </c:pt>
                <c:pt idx="25">
                  <c:v>11.23050368265285</c:v>
                </c:pt>
                <c:pt idx="26">
                  <c:v>12.48708096040577</c:v>
                </c:pt>
                <c:pt idx="27">
                  <c:v>11.40789227759092</c:v>
                </c:pt>
                <c:pt idx="28">
                  <c:v>9.99354450899632</c:v>
                </c:pt>
                <c:pt idx="29">
                  <c:v>7.87122520206161</c:v>
                </c:pt>
                <c:pt idx="30">
                  <c:v>7.581348926395559</c:v>
                </c:pt>
                <c:pt idx="31">
                  <c:v>3.559817615112028</c:v>
                </c:pt>
                <c:pt idx="32">
                  <c:v>4.48726992060083</c:v>
                </c:pt>
                <c:pt idx="33">
                  <c:v>2.439025959184582</c:v>
                </c:pt>
                <c:pt idx="34">
                  <c:v>0.398360672862945</c:v>
                </c:pt>
                <c:pt idx="35">
                  <c:v>-2.014162903113617</c:v>
                </c:pt>
                <c:pt idx="36">
                  <c:v>-2.230703666362316</c:v>
                </c:pt>
                <c:pt idx="37">
                  <c:v>-5.241760976946603</c:v>
                </c:pt>
                <c:pt idx="38">
                  <c:v>-5.646661535791557</c:v>
                </c:pt>
                <c:pt idx="39">
                  <c:v>-6.887744119193957</c:v>
                </c:pt>
                <c:pt idx="40">
                  <c:v>-6.070750871172684</c:v>
                </c:pt>
                <c:pt idx="41">
                  <c:v>-8.299407993920835</c:v>
                </c:pt>
                <c:pt idx="42">
                  <c:v>-6.275163830983446</c:v>
                </c:pt>
                <c:pt idx="43">
                  <c:v>-4.640943433153461</c:v>
                </c:pt>
                <c:pt idx="44">
                  <c:v>-3.171530086132672</c:v>
                </c:pt>
                <c:pt idx="45">
                  <c:v>-1.26310298703074</c:v>
                </c:pt>
                <c:pt idx="46">
                  <c:v>1.396439199671946</c:v>
                </c:pt>
                <c:pt idx="47">
                  <c:v>6.680470129187038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5210048"/>
        <c:axId val="2115213344"/>
      </c:scatterChart>
      <c:valAx>
        <c:axId val="2115210048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5213344"/>
        <c:crosses val="autoZero"/>
        <c:crossBetween val="midCat"/>
      </c:valAx>
      <c:valAx>
        <c:axId val="2115213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52100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Sheet1!$A$2:$A$9</c:f>
              <c:numCache>
                <c:formatCode>General</c:formatCode>
                <c:ptCount val="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3.205417362126371</c:v>
                </c:pt>
                <c:pt idx="1">
                  <c:v>2.226194038722138</c:v>
                </c:pt>
                <c:pt idx="2">
                  <c:v>1.55751015363053</c:v>
                </c:pt>
                <c:pt idx="3">
                  <c:v>1.1662228208754</c:v>
                </c:pt>
                <c:pt idx="4">
                  <c:v>1.00694275918679</c:v>
                </c:pt>
                <c:pt idx="5">
                  <c:v>1.211789882957052</c:v>
                </c:pt>
                <c:pt idx="6">
                  <c:v>1.590224712681005</c:v>
                </c:pt>
                <c:pt idx="7">
                  <c:v>2.282944682953392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5172752"/>
        <c:axId val="2115164496"/>
      </c:scatterChart>
      <c:valAx>
        <c:axId val="2115172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5164496"/>
        <c:crosses val="autoZero"/>
        <c:crossBetween val="midCat"/>
      </c:valAx>
      <c:valAx>
        <c:axId val="2115164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5172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1.0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0.756224215245676</c:v>
                </c:pt>
                <c:pt idx="1">
                  <c:v>1.3522467944528</c:v>
                </c:pt>
                <c:pt idx="2">
                  <c:v>1.684812841753196</c:v>
                </c:pt>
                <c:pt idx="3">
                  <c:v>1.945956185763334</c:v>
                </c:pt>
                <c:pt idx="4">
                  <c:v>2.015742185553873</c:v>
                </c:pt>
                <c:pt idx="5">
                  <c:v>1.972531612238362</c:v>
                </c:pt>
                <c:pt idx="6">
                  <c:v>2.09363587588429</c:v>
                </c:pt>
                <c:pt idx="7">
                  <c:v>2.258200981455642</c:v>
                </c:pt>
                <c:pt idx="8">
                  <c:v>2.63259002294222</c:v>
                </c:pt>
                <c:pt idx="9">
                  <c:v>3.213633891907635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7119584"/>
        <c:axId val="-2137661984"/>
      </c:scatterChart>
      <c:valAx>
        <c:axId val="-2137119584"/>
        <c:scaling>
          <c:orientation val="minMax"/>
          <c:max val="1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7661984"/>
        <c:crosses val="autoZero"/>
        <c:crossBetween val="midCat"/>
      </c:valAx>
      <c:valAx>
        <c:axId val="-2137661984"/>
        <c:scaling>
          <c:orientation val="minMax"/>
          <c:max val="4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7119584"/>
        <c:crosses val="autoZero"/>
        <c:crossBetween val="midCat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0.756224215245676</c:v>
                </c:pt>
                <c:pt idx="1">
                  <c:v>1.3522467944528</c:v>
                </c:pt>
                <c:pt idx="2">
                  <c:v>1.684812841753196</c:v>
                </c:pt>
                <c:pt idx="3">
                  <c:v>1.945956185763334</c:v>
                </c:pt>
                <c:pt idx="4">
                  <c:v>2.015742185553873</c:v>
                </c:pt>
                <c:pt idx="5">
                  <c:v>3.56</c:v>
                </c:pt>
                <c:pt idx="6">
                  <c:v>1.972531612238362</c:v>
                </c:pt>
                <c:pt idx="7">
                  <c:v>2.09363587588429</c:v>
                </c:pt>
                <c:pt idx="8">
                  <c:v>2.258200981455642</c:v>
                </c:pt>
                <c:pt idx="9">
                  <c:v>2.63259002294222</c:v>
                </c:pt>
                <c:pt idx="10">
                  <c:v>3.213633891907635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8821936"/>
        <c:axId val="-2138820864"/>
      </c:scatterChart>
      <c:valAx>
        <c:axId val="-2138821936"/>
        <c:scaling>
          <c:orientation val="minMax"/>
          <c:max val="1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8820864"/>
        <c:crosses val="autoZero"/>
        <c:crossBetween val="midCat"/>
      </c:valAx>
      <c:valAx>
        <c:axId val="-2138820864"/>
        <c:scaling>
          <c:orientation val="minMax"/>
          <c:max val="4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8821936"/>
        <c:crosses val="autoZero"/>
        <c:crossBetween val="midCat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1.0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0.756224215245676</c:v>
                </c:pt>
                <c:pt idx="1">
                  <c:v>1.3522467944528</c:v>
                </c:pt>
                <c:pt idx="2">
                  <c:v>1.684812841753196</c:v>
                </c:pt>
                <c:pt idx="3">
                  <c:v>1.945956185763334</c:v>
                </c:pt>
                <c:pt idx="4">
                  <c:v>2.015742185553871</c:v>
                </c:pt>
                <c:pt idx="5">
                  <c:v>1.972531612238362</c:v>
                </c:pt>
                <c:pt idx="6">
                  <c:v>2.09363587588429</c:v>
                </c:pt>
                <c:pt idx="7">
                  <c:v>2.258200981455642</c:v>
                </c:pt>
                <c:pt idx="8">
                  <c:v>2.63259002294222</c:v>
                </c:pt>
                <c:pt idx="9">
                  <c:v>3.213633891907635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9002480"/>
        <c:axId val="-2139005776"/>
      </c:scatterChart>
      <c:valAx>
        <c:axId val="-2139002480"/>
        <c:scaling>
          <c:orientation val="minMax"/>
          <c:max val="1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9005776"/>
        <c:crosses val="autoZero"/>
        <c:crossBetween val="midCat"/>
      </c:valAx>
      <c:valAx>
        <c:axId val="-2139005776"/>
        <c:scaling>
          <c:orientation val="minMax"/>
          <c:max val="4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9002480"/>
        <c:crosses val="autoZero"/>
        <c:crossBetween val="midCat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1.0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0.756224215245676</c:v>
                </c:pt>
                <c:pt idx="1">
                  <c:v>1.3522467944528</c:v>
                </c:pt>
                <c:pt idx="2">
                  <c:v>1.684812841753196</c:v>
                </c:pt>
                <c:pt idx="3">
                  <c:v>1.945956185763334</c:v>
                </c:pt>
                <c:pt idx="4">
                  <c:v>2.015742185553869</c:v>
                </c:pt>
                <c:pt idx="5">
                  <c:v>1.972531612238362</c:v>
                </c:pt>
                <c:pt idx="6">
                  <c:v>2.09363587588429</c:v>
                </c:pt>
                <c:pt idx="7">
                  <c:v>2.258200981455642</c:v>
                </c:pt>
                <c:pt idx="8">
                  <c:v>2.63259002294222</c:v>
                </c:pt>
                <c:pt idx="9">
                  <c:v>3.213633891907635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5299120"/>
        <c:axId val="2137601792"/>
      </c:scatterChart>
      <c:valAx>
        <c:axId val="2045299120"/>
        <c:scaling>
          <c:orientation val="minMax"/>
          <c:max val="1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7601792"/>
        <c:crosses val="autoZero"/>
        <c:crossBetween val="midCat"/>
      </c:valAx>
      <c:valAx>
        <c:axId val="2137601792"/>
        <c:scaling>
          <c:orientation val="minMax"/>
          <c:max val="4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5299120"/>
        <c:crosses val="autoZero"/>
        <c:crossBetween val="midCat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1.0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0.756224215245676</c:v>
                </c:pt>
                <c:pt idx="1">
                  <c:v>1.3522467944528</c:v>
                </c:pt>
                <c:pt idx="2">
                  <c:v>1.684812841753196</c:v>
                </c:pt>
                <c:pt idx="3">
                  <c:v>1.945956185763334</c:v>
                </c:pt>
                <c:pt idx="4">
                  <c:v>2.015742185553867</c:v>
                </c:pt>
                <c:pt idx="5">
                  <c:v>1.972531612238362</c:v>
                </c:pt>
                <c:pt idx="6">
                  <c:v>2.09363587588429</c:v>
                </c:pt>
                <c:pt idx="7">
                  <c:v>2.258200981455642</c:v>
                </c:pt>
                <c:pt idx="8">
                  <c:v>2.63259002294222</c:v>
                </c:pt>
                <c:pt idx="9">
                  <c:v>3.213633891907635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6153328"/>
        <c:axId val="2116138672"/>
      </c:scatterChart>
      <c:valAx>
        <c:axId val="2116153328"/>
        <c:scaling>
          <c:orientation val="minMax"/>
          <c:max val="1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138672"/>
        <c:crosses val="autoZero"/>
        <c:crossBetween val="midCat"/>
      </c:valAx>
      <c:valAx>
        <c:axId val="2116138672"/>
        <c:scaling>
          <c:orientation val="minMax"/>
          <c:max val="4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153328"/>
        <c:crosses val="autoZero"/>
        <c:crossBetween val="midCat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91209142555407"/>
          <c:y val="0.0351326828006047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Sheet1!$A$2:$A$52</c:f>
              <c:numCache>
                <c:formatCode>General</c:formatCode>
                <c:ptCount val="51"/>
                <c:pt idx="0">
                  <c:v>-5.0</c:v>
                </c:pt>
                <c:pt idx="1">
                  <c:v>-4.8</c:v>
                </c:pt>
                <c:pt idx="2">
                  <c:v>-4.6</c:v>
                </c:pt>
                <c:pt idx="3">
                  <c:v>-4.399999999999999</c:v>
                </c:pt>
                <c:pt idx="4">
                  <c:v>-4.199999999999997</c:v>
                </c:pt>
                <c:pt idx="5">
                  <c:v>-3.999999999999999</c:v>
                </c:pt>
                <c:pt idx="6">
                  <c:v>-3.799999999999999</c:v>
                </c:pt>
                <c:pt idx="7">
                  <c:v>-3.599999999999999</c:v>
                </c:pt>
                <c:pt idx="8">
                  <c:v>-3.399999999999999</c:v>
                </c:pt>
                <c:pt idx="9">
                  <c:v>-3.199999999999998</c:v>
                </c:pt>
                <c:pt idx="10">
                  <c:v>-2.999999999999998</c:v>
                </c:pt>
                <c:pt idx="11">
                  <c:v>-2.799999999999998</c:v>
                </c:pt>
                <c:pt idx="12">
                  <c:v>-2.599999999999998</c:v>
                </c:pt>
                <c:pt idx="13">
                  <c:v>-2.399999999999998</c:v>
                </c:pt>
                <c:pt idx="14">
                  <c:v>-2.199999999999997</c:v>
                </c:pt>
                <c:pt idx="15">
                  <c:v>-1.999999999999998</c:v>
                </c:pt>
                <c:pt idx="16">
                  <c:v>-1.799999999999998</c:v>
                </c:pt>
                <c:pt idx="17">
                  <c:v>-1.599999999999998</c:v>
                </c:pt>
                <c:pt idx="18">
                  <c:v>-1.399999999999998</c:v>
                </c:pt>
                <c:pt idx="19">
                  <c:v>-1.199999999999998</c:v>
                </c:pt>
                <c:pt idx="20">
                  <c:v>-0.999999999999998</c:v>
                </c:pt>
                <c:pt idx="21">
                  <c:v>-0.799999999999998</c:v>
                </c:pt>
                <c:pt idx="22">
                  <c:v>-0.599999999999998</c:v>
                </c:pt>
                <c:pt idx="23">
                  <c:v>-0.399999999999998</c:v>
                </c:pt>
                <c:pt idx="24">
                  <c:v>-0.199999999999998</c:v>
                </c:pt>
                <c:pt idx="25">
                  <c:v>2.16493489801906E-15</c:v>
                </c:pt>
                <c:pt idx="26">
                  <c:v>0.200000000000002</c:v>
                </c:pt>
                <c:pt idx="27">
                  <c:v>0.400000000000002</c:v>
                </c:pt>
                <c:pt idx="28">
                  <c:v>0.600000000000002</c:v>
                </c:pt>
                <c:pt idx="29">
                  <c:v>0.800000000000002</c:v>
                </c:pt>
                <c:pt idx="30">
                  <c:v>1.000000000000002</c:v>
                </c:pt>
                <c:pt idx="31">
                  <c:v>1.200000000000002</c:v>
                </c:pt>
                <c:pt idx="32">
                  <c:v>1.400000000000002</c:v>
                </c:pt>
                <c:pt idx="33">
                  <c:v>1.600000000000002</c:v>
                </c:pt>
                <c:pt idx="34">
                  <c:v>1.800000000000002</c:v>
                </c:pt>
                <c:pt idx="35">
                  <c:v>2.000000000000002</c:v>
                </c:pt>
                <c:pt idx="36">
                  <c:v>2.200000000000002</c:v>
                </c:pt>
                <c:pt idx="37">
                  <c:v>2.400000000000003</c:v>
                </c:pt>
                <c:pt idx="38">
                  <c:v>2.600000000000003</c:v>
                </c:pt>
                <c:pt idx="39">
                  <c:v>2.800000000000003</c:v>
                </c:pt>
                <c:pt idx="40">
                  <c:v>3.000000000000003</c:v>
                </c:pt>
                <c:pt idx="41">
                  <c:v>3.200000000000003</c:v>
                </c:pt>
                <c:pt idx="42">
                  <c:v>3.400000000000003</c:v>
                </c:pt>
                <c:pt idx="43">
                  <c:v>3.600000000000004</c:v>
                </c:pt>
                <c:pt idx="44">
                  <c:v>3.800000000000004</c:v>
                </c:pt>
                <c:pt idx="45">
                  <c:v>4.000000000000004</c:v>
                </c:pt>
                <c:pt idx="46">
                  <c:v>4.200000000000004</c:v>
                </c:pt>
                <c:pt idx="47">
                  <c:v>4.400000000000004</c:v>
                </c:pt>
              </c:numCache>
            </c:numRef>
          </c:xVal>
          <c:yVal>
            <c:numRef>
              <c:f>Sheet1!$B$2:$B$52</c:f>
              <c:numCache>
                <c:formatCode>General</c:formatCode>
                <c:ptCount val="51"/>
                <c:pt idx="0">
                  <c:v>2.578604258863974</c:v>
                </c:pt>
                <c:pt idx="1">
                  <c:v>-1.246047646660528</c:v>
                </c:pt>
                <c:pt idx="2">
                  <c:v>-2.625543721675112</c:v>
                </c:pt>
                <c:pt idx="3">
                  <c:v>-1.464689951075414</c:v>
                </c:pt>
                <c:pt idx="4">
                  <c:v>-0.985474978238455</c:v>
                </c:pt>
                <c:pt idx="5">
                  <c:v>-3.634896535824068</c:v>
                </c:pt>
                <c:pt idx="6">
                  <c:v>-3.07238274368906</c:v>
                </c:pt>
                <c:pt idx="7">
                  <c:v>0.64781869132777</c:v>
                </c:pt>
                <c:pt idx="8">
                  <c:v>0.306078171105421</c:v>
                </c:pt>
                <c:pt idx="9">
                  <c:v>0.249958587312618</c:v>
                </c:pt>
                <c:pt idx="10">
                  <c:v>3.598715482698715</c:v>
                </c:pt>
                <c:pt idx="11">
                  <c:v>5.637393705935078</c:v>
                </c:pt>
                <c:pt idx="12">
                  <c:v>6.543991654485397</c:v>
                </c:pt>
                <c:pt idx="13">
                  <c:v>8.410167189237271</c:v>
                </c:pt>
                <c:pt idx="14">
                  <c:v>7.145137090400294</c:v>
                </c:pt>
                <c:pt idx="15">
                  <c:v>8.57249793767877</c:v>
                </c:pt>
                <c:pt idx="16">
                  <c:v>11.58497949388395</c:v>
                </c:pt>
                <c:pt idx="17">
                  <c:v>12.99568328285115</c:v>
                </c:pt>
                <c:pt idx="18">
                  <c:v>11.40448567868621</c:v>
                </c:pt>
                <c:pt idx="19">
                  <c:v>14.3011021603315</c:v>
                </c:pt>
                <c:pt idx="20">
                  <c:v>13.83175043159081</c:v>
                </c:pt>
                <c:pt idx="21">
                  <c:v>13.84124646631006</c:v>
                </c:pt>
                <c:pt idx="22">
                  <c:v>14.8531188577757</c:v>
                </c:pt>
                <c:pt idx="23">
                  <c:v>14.39303596739568</c:v>
                </c:pt>
                <c:pt idx="24">
                  <c:v>12.1688525906863</c:v>
                </c:pt>
                <c:pt idx="25">
                  <c:v>11.23050368265285</c:v>
                </c:pt>
                <c:pt idx="26">
                  <c:v>12.48708096040577</c:v>
                </c:pt>
                <c:pt idx="27">
                  <c:v>11.40789227759092</c:v>
                </c:pt>
                <c:pt idx="28">
                  <c:v>9.99354450899632</c:v>
                </c:pt>
                <c:pt idx="29">
                  <c:v>7.87122520206161</c:v>
                </c:pt>
                <c:pt idx="30">
                  <c:v>7.581348926395559</c:v>
                </c:pt>
                <c:pt idx="31">
                  <c:v>3.559817615112028</c:v>
                </c:pt>
                <c:pt idx="32">
                  <c:v>4.48726992060083</c:v>
                </c:pt>
                <c:pt idx="33">
                  <c:v>2.439025959184582</c:v>
                </c:pt>
                <c:pt idx="34">
                  <c:v>0.398360672862945</c:v>
                </c:pt>
                <c:pt idx="35">
                  <c:v>-2.014162903113617</c:v>
                </c:pt>
                <c:pt idx="36">
                  <c:v>-2.230703666362316</c:v>
                </c:pt>
                <c:pt idx="37">
                  <c:v>-5.241760976946603</c:v>
                </c:pt>
                <c:pt idx="38">
                  <c:v>-5.646661535791557</c:v>
                </c:pt>
                <c:pt idx="39">
                  <c:v>-6.887744119193957</c:v>
                </c:pt>
                <c:pt idx="40">
                  <c:v>-6.070750871172684</c:v>
                </c:pt>
                <c:pt idx="41">
                  <c:v>-8.299407993920835</c:v>
                </c:pt>
                <c:pt idx="42">
                  <c:v>-6.275163830983446</c:v>
                </c:pt>
                <c:pt idx="43">
                  <c:v>-4.640943433153461</c:v>
                </c:pt>
                <c:pt idx="44">
                  <c:v>-3.171530086132672</c:v>
                </c:pt>
                <c:pt idx="45">
                  <c:v>-1.26310298703074</c:v>
                </c:pt>
                <c:pt idx="46">
                  <c:v>1.396439199671946</c:v>
                </c:pt>
                <c:pt idx="47">
                  <c:v>6.680470129187038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6791552"/>
        <c:axId val="-2138384576"/>
      </c:scatterChart>
      <c:valAx>
        <c:axId val="2116791552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8384576"/>
        <c:crosses val="autoZero"/>
        <c:crossBetween val="midCat"/>
      </c:valAx>
      <c:valAx>
        <c:axId val="-2138384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791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91209142555407"/>
          <c:y val="0.0351326828006047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Sheet1!$A$2:$A$52</c:f>
              <c:numCache>
                <c:formatCode>General</c:formatCode>
                <c:ptCount val="51"/>
                <c:pt idx="0">
                  <c:v>-5.0</c:v>
                </c:pt>
                <c:pt idx="1">
                  <c:v>-4.8</c:v>
                </c:pt>
                <c:pt idx="2">
                  <c:v>-4.6</c:v>
                </c:pt>
                <c:pt idx="3">
                  <c:v>-4.399999999999999</c:v>
                </c:pt>
                <c:pt idx="4">
                  <c:v>-4.199999999999997</c:v>
                </c:pt>
                <c:pt idx="5">
                  <c:v>-3.999999999999999</c:v>
                </c:pt>
                <c:pt idx="6">
                  <c:v>-3.799999999999999</c:v>
                </c:pt>
                <c:pt idx="7">
                  <c:v>-3.599999999999999</c:v>
                </c:pt>
                <c:pt idx="8">
                  <c:v>-3.399999999999999</c:v>
                </c:pt>
                <c:pt idx="9">
                  <c:v>-3.199999999999998</c:v>
                </c:pt>
                <c:pt idx="10">
                  <c:v>-2.999999999999998</c:v>
                </c:pt>
                <c:pt idx="11">
                  <c:v>-2.799999999999998</c:v>
                </c:pt>
                <c:pt idx="12">
                  <c:v>-2.599999999999998</c:v>
                </c:pt>
                <c:pt idx="13">
                  <c:v>-2.399999999999998</c:v>
                </c:pt>
                <c:pt idx="14">
                  <c:v>-2.199999999999997</c:v>
                </c:pt>
                <c:pt idx="15">
                  <c:v>-1.999999999999998</c:v>
                </c:pt>
                <c:pt idx="16">
                  <c:v>-1.799999999999998</c:v>
                </c:pt>
                <c:pt idx="17">
                  <c:v>-1.599999999999998</c:v>
                </c:pt>
                <c:pt idx="18">
                  <c:v>-1.399999999999998</c:v>
                </c:pt>
                <c:pt idx="19">
                  <c:v>-1.199999999999998</c:v>
                </c:pt>
                <c:pt idx="20">
                  <c:v>-0.999999999999998</c:v>
                </c:pt>
                <c:pt idx="21">
                  <c:v>-0.799999999999998</c:v>
                </c:pt>
                <c:pt idx="22">
                  <c:v>-0.599999999999998</c:v>
                </c:pt>
                <c:pt idx="23">
                  <c:v>-0.399999999999998</c:v>
                </c:pt>
                <c:pt idx="24">
                  <c:v>-0.199999999999998</c:v>
                </c:pt>
                <c:pt idx="25">
                  <c:v>2.16493489801906E-15</c:v>
                </c:pt>
                <c:pt idx="26">
                  <c:v>0.200000000000002</c:v>
                </c:pt>
                <c:pt idx="27">
                  <c:v>0.400000000000002</c:v>
                </c:pt>
                <c:pt idx="28">
                  <c:v>0.600000000000002</c:v>
                </c:pt>
                <c:pt idx="29">
                  <c:v>0.800000000000002</c:v>
                </c:pt>
                <c:pt idx="30">
                  <c:v>1.000000000000002</c:v>
                </c:pt>
                <c:pt idx="31">
                  <c:v>1.200000000000002</c:v>
                </c:pt>
                <c:pt idx="32">
                  <c:v>1.400000000000002</c:v>
                </c:pt>
                <c:pt idx="33">
                  <c:v>1.600000000000002</c:v>
                </c:pt>
                <c:pt idx="34">
                  <c:v>1.800000000000002</c:v>
                </c:pt>
                <c:pt idx="35">
                  <c:v>2.000000000000002</c:v>
                </c:pt>
                <c:pt idx="36">
                  <c:v>2.200000000000002</c:v>
                </c:pt>
                <c:pt idx="37">
                  <c:v>2.400000000000003</c:v>
                </c:pt>
                <c:pt idx="38">
                  <c:v>2.600000000000003</c:v>
                </c:pt>
                <c:pt idx="39">
                  <c:v>2.800000000000003</c:v>
                </c:pt>
                <c:pt idx="40">
                  <c:v>3.000000000000003</c:v>
                </c:pt>
                <c:pt idx="41">
                  <c:v>3.200000000000003</c:v>
                </c:pt>
                <c:pt idx="42">
                  <c:v>3.400000000000003</c:v>
                </c:pt>
                <c:pt idx="43">
                  <c:v>3.600000000000004</c:v>
                </c:pt>
                <c:pt idx="44">
                  <c:v>3.800000000000004</c:v>
                </c:pt>
                <c:pt idx="45">
                  <c:v>4.000000000000004</c:v>
                </c:pt>
                <c:pt idx="46">
                  <c:v>4.200000000000004</c:v>
                </c:pt>
                <c:pt idx="47">
                  <c:v>4.400000000000004</c:v>
                </c:pt>
              </c:numCache>
            </c:numRef>
          </c:xVal>
          <c:yVal>
            <c:numRef>
              <c:f>Sheet1!$B$2:$B$52</c:f>
              <c:numCache>
                <c:formatCode>General</c:formatCode>
                <c:ptCount val="51"/>
                <c:pt idx="0">
                  <c:v>2.578604258863974</c:v>
                </c:pt>
                <c:pt idx="1">
                  <c:v>-1.246047646660528</c:v>
                </c:pt>
                <c:pt idx="2">
                  <c:v>-2.625543721675112</c:v>
                </c:pt>
                <c:pt idx="3">
                  <c:v>-1.464689951075414</c:v>
                </c:pt>
                <c:pt idx="4">
                  <c:v>-0.985474978238455</c:v>
                </c:pt>
                <c:pt idx="5">
                  <c:v>-3.634896535824068</c:v>
                </c:pt>
                <c:pt idx="6">
                  <c:v>-3.07238274368906</c:v>
                </c:pt>
                <c:pt idx="7">
                  <c:v>0.64781869132777</c:v>
                </c:pt>
                <c:pt idx="8">
                  <c:v>0.306078171105421</c:v>
                </c:pt>
                <c:pt idx="9">
                  <c:v>0.249958587312618</c:v>
                </c:pt>
                <c:pt idx="10">
                  <c:v>3.598715482698715</c:v>
                </c:pt>
                <c:pt idx="11">
                  <c:v>5.637393705935078</c:v>
                </c:pt>
                <c:pt idx="12">
                  <c:v>6.543991654485397</c:v>
                </c:pt>
                <c:pt idx="13">
                  <c:v>8.410167189237271</c:v>
                </c:pt>
                <c:pt idx="14">
                  <c:v>7.145137090400294</c:v>
                </c:pt>
                <c:pt idx="15">
                  <c:v>8.57249793767877</c:v>
                </c:pt>
                <c:pt idx="16">
                  <c:v>11.58497949388395</c:v>
                </c:pt>
                <c:pt idx="17">
                  <c:v>12.99568328285115</c:v>
                </c:pt>
                <c:pt idx="18">
                  <c:v>11.40448567868621</c:v>
                </c:pt>
                <c:pt idx="19">
                  <c:v>14.3011021603315</c:v>
                </c:pt>
                <c:pt idx="20">
                  <c:v>13.83175043159081</c:v>
                </c:pt>
                <c:pt idx="21">
                  <c:v>13.84124646631006</c:v>
                </c:pt>
                <c:pt idx="22">
                  <c:v>14.8531188577757</c:v>
                </c:pt>
                <c:pt idx="23">
                  <c:v>14.39303596739568</c:v>
                </c:pt>
                <c:pt idx="24">
                  <c:v>12.1688525906863</c:v>
                </c:pt>
                <c:pt idx="25">
                  <c:v>11.23050368265285</c:v>
                </c:pt>
                <c:pt idx="26">
                  <c:v>12.48708096040577</c:v>
                </c:pt>
                <c:pt idx="27">
                  <c:v>11.40789227759092</c:v>
                </c:pt>
                <c:pt idx="28">
                  <c:v>9.99354450899632</c:v>
                </c:pt>
                <c:pt idx="29">
                  <c:v>7.87122520206161</c:v>
                </c:pt>
                <c:pt idx="30">
                  <c:v>7.581348926395559</c:v>
                </c:pt>
                <c:pt idx="31">
                  <c:v>3.559817615112028</c:v>
                </c:pt>
                <c:pt idx="32">
                  <c:v>4.48726992060083</c:v>
                </c:pt>
                <c:pt idx="33">
                  <c:v>2.439025959184582</c:v>
                </c:pt>
                <c:pt idx="34">
                  <c:v>0.398360672862945</c:v>
                </c:pt>
                <c:pt idx="35">
                  <c:v>-2.014162903113617</c:v>
                </c:pt>
                <c:pt idx="36">
                  <c:v>-2.230703666362316</c:v>
                </c:pt>
                <c:pt idx="37">
                  <c:v>-5.241760976946603</c:v>
                </c:pt>
                <c:pt idx="38">
                  <c:v>-5.646661535791557</c:v>
                </c:pt>
                <c:pt idx="39">
                  <c:v>-6.887744119193957</c:v>
                </c:pt>
                <c:pt idx="40">
                  <c:v>-6.070750871172684</c:v>
                </c:pt>
                <c:pt idx="41">
                  <c:v>-8.299407993920835</c:v>
                </c:pt>
                <c:pt idx="42">
                  <c:v>-6.275163830983446</c:v>
                </c:pt>
                <c:pt idx="43">
                  <c:v>-4.640943433153461</c:v>
                </c:pt>
                <c:pt idx="44">
                  <c:v>-3.171530086132672</c:v>
                </c:pt>
                <c:pt idx="45">
                  <c:v>-1.26310298703074</c:v>
                </c:pt>
                <c:pt idx="46">
                  <c:v>1.396439199671946</c:v>
                </c:pt>
                <c:pt idx="47">
                  <c:v>6.680470129187038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9513520"/>
        <c:axId val="2116655168"/>
      </c:scatterChart>
      <c:valAx>
        <c:axId val="2119513520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655168"/>
        <c:crosses val="autoZero"/>
        <c:crossBetween val="midCat"/>
      </c:valAx>
      <c:valAx>
        <c:axId val="2116655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9513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91209142555407"/>
          <c:y val="0.0351326828006047"/>
          <c:w val="0.942867571884386"/>
          <c:h val="0.9297346343987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Sheet1!$A$2:$A$52</c:f>
              <c:numCache>
                <c:formatCode>General</c:formatCode>
                <c:ptCount val="51"/>
                <c:pt idx="0">
                  <c:v>-5.0</c:v>
                </c:pt>
                <c:pt idx="1">
                  <c:v>-4.8</c:v>
                </c:pt>
                <c:pt idx="2">
                  <c:v>-4.6</c:v>
                </c:pt>
                <c:pt idx="3">
                  <c:v>-4.399999999999999</c:v>
                </c:pt>
                <c:pt idx="4">
                  <c:v>-4.199999999999997</c:v>
                </c:pt>
                <c:pt idx="5">
                  <c:v>-3.999999999999999</c:v>
                </c:pt>
                <c:pt idx="6">
                  <c:v>-3.799999999999999</c:v>
                </c:pt>
                <c:pt idx="7">
                  <c:v>-3.599999999999999</c:v>
                </c:pt>
                <c:pt idx="8">
                  <c:v>-3.399999999999999</c:v>
                </c:pt>
                <c:pt idx="9">
                  <c:v>-3.199999999999998</c:v>
                </c:pt>
                <c:pt idx="10">
                  <c:v>-2.999999999999998</c:v>
                </c:pt>
                <c:pt idx="11">
                  <c:v>-2.799999999999998</c:v>
                </c:pt>
                <c:pt idx="12">
                  <c:v>-2.599999999999998</c:v>
                </c:pt>
                <c:pt idx="13">
                  <c:v>-2.399999999999998</c:v>
                </c:pt>
                <c:pt idx="14">
                  <c:v>-2.199999999999997</c:v>
                </c:pt>
                <c:pt idx="15">
                  <c:v>-1.999999999999998</c:v>
                </c:pt>
                <c:pt idx="16">
                  <c:v>-1.799999999999998</c:v>
                </c:pt>
                <c:pt idx="17">
                  <c:v>-1.599999999999998</c:v>
                </c:pt>
                <c:pt idx="18">
                  <c:v>-1.399999999999998</c:v>
                </c:pt>
                <c:pt idx="19">
                  <c:v>-1.199999999999998</c:v>
                </c:pt>
                <c:pt idx="20">
                  <c:v>-0.999999999999998</c:v>
                </c:pt>
                <c:pt idx="21">
                  <c:v>-0.799999999999998</c:v>
                </c:pt>
                <c:pt idx="22">
                  <c:v>-0.599999999999998</c:v>
                </c:pt>
                <c:pt idx="23">
                  <c:v>-0.399999999999998</c:v>
                </c:pt>
                <c:pt idx="24">
                  <c:v>-0.199999999999998</c:v>
                </c:pt>
                <c:pt idx="25">
                  <c:v>2.16493489801906E-15</c:v>
                </c:pt>
                <c:pt idx="26">
                  <c:v>0.200000000000002</c:v>
                </c:pt>
                <c:pt idx="27">
                  <c:v>0.400000000000002</c:v>
                </c:pt>
                <c:pt idx="28">
                  <c:v>0.600000000000002</c:v>
                </c:pt>
                <c:pt idx="29">
                  <c:v>0.800000000000002</c:v>
                </c:pt>
                <c:pt idx="30">
                  <c:v>1.000000000000002</c:v>
                </c:pt>
                <c:pt idx="31">
                  <c:v>1.200000000000002</c:v>
                </c:pt>
                <c:pt idx="32">
                  <c:v>1.400000000000002</c:v>
                </c:pt>
                <c:pt idx="33">
                  <c:v>1.600000000000002</c:v>
                </c:pt>
                <c:pt idx="34">
                  <c:v>1.800000000000002</c:v>
                </c:pt>
                <c:pt idx="35">
                  <c:v>2.000000000000002</c:v>
                </c:pt>
                <c:pt idx="36">
                  <c:v>2.200000000000002</c:v>
                </c:pt>
                <c:pt idx="37">
                  <c:v>2.400000000000003</c:v>
                </c:pt>
                <c:pt idx="38">
                  <c:v>2.600000000000003</c:v>
                </c:pt>
                <c:pt idx="39">
                  <c:v>2.800000000000003</c:v>
                </c:pt>
                <c:pt idx="40">
                  <c:v>3.000000000000003</c:v>
                </c:pt>
                <c:pt idx="41">
                  <c:v>3.200000000000003</c:v>
                </c:pt>
                <c:pt idx="42">
                  <c:v>3.400000000000003</c:v>
                </c:pt>
                <c:pt idx="43">
                  <c:v>3.600000000000004</c:v>
                </c:pt>
                <c:pt idx="44">
                  <c:v>3.800000000000004</c:v>
                </c:pt>
                <c:pt idx="45">
                  <c:v>4.000000000000004</c:v>
                </c:pt>
                <c:pt idx="46">
                  <c:v>4.200000000000004</c:v>
                </c:pt>
                <c:pt idx="47">
                  <c:v>4.400000000000004</c:v>
                </c:pt>
              </c:numCache>
            </c:numRef>
          </c:xVal>
          <c:yVal>
            <c:numRef>
              <c:f>Sheet1!$B$2:$B$52</c:f>
              <c:numCache>
                <c:formatCode>General</c:formatCode>
                <c:ptCount val="51"/>
                <c:pt idx="0">
                  <c:v>2.578604258863974</c:v>
                </c:pt>
                <c:pt idx="1">
                  <c:v>-1.246047646660528</c:v>
                </c:pt>
                <c:pt idx="2">
                  <c:v>-2.625543721675112</c:v>
                </c:pt>
                <c:pt idx="3">
                  <c:v>-1.464689951075414</c:v>
                </c:pt>
                <c:pt idx="4">
                  <c:v>-0.985474978238455</c:v>
                </c:pt>
                <c:pt idx="5">
                  <c:v>-3.634896535824068</c:v>
                </c:pt>
                <c:pt idx="6">
                  <c:v>-3.07238274368906</c:v>
                </c:pt>
                <c:pt idx="7">
                  <c:v>0.64781869132777</c:v>
                </c:pt>
                <c:pt idx="8">
                  <c:v>0.306078171105421</c:v>
                </c:pt>
                <c:pt idx="9">
                  <c:v>0.249958587312618</c:v>
                </c:pt>
                <c:pt idx="10">
                  <c:v>3.598715482698715</c:v>
                </c:pt>
                <c:pt idx="11">
                  <c:v>5.637393705935078</c:v>
                </c:pt>
                <c:pt idx="12">
                  <c:v>6.543991654485397</c:v>
                </c:pt>
                <c:pt idx="13">
                  <c:v>8.410167189237271</c:v>
                </c:pt>
                <c:pt idx="14">
                  <c:v>7.145137090400294</c:v>
                </c:pt>
                <c:pt idx="15">
                  <c:v>8.57249793767877</c:v>
                </c:pt>
                <c:pt idx="16">
                  <c:v>11.58497949388395</c:v>
                </c:pt>
                <c:pt idx="17">
                  <c:v>12.99568328285115</c:v>
                </c:pt>
                <c:pt idx="18">
                  <c:v>11.40448567868621</c:v>
                </c:pt>
                <c:pt idx="19">
                  <c:v>14.3011021603315</c:v>
                </c:pt>
                <c:pt idx="20">
                  <c:v>13.83175043159081</c:v>
                </c:pt>
                <c:pt idx="21">
                  <c:v>13.84124646631006</c:v>
                </c:pt>
                <c:pt idx="22">
                  <c:v>14.8531188577757</c:v>
                </c:pt>
                <c:pt idx="23">
                  <c:v>14.39303596739568</c:v>
                </c:pt>
                <c:pt idx="24">
                  <c:v>12.1688525906863</c:v>
                </c:pt>
                <c:pt idx="25">
                  <c:v>11.23050368265285</c:v>
                </c:pt>
                <c:pt idx="26">
                  <c:v>12.48708096040577</c:v>
                </c:pt>
                <c:pt idx="27">
                  <c:v>11.40789227759092</c:v>
                </c:pt>
                <c:pt idx="28">
                  <c:v>9.99354450899632</c:v>
                </c:pt>
                <c:pt idx="29">
                  <c:v>7.87122520206161</c:v>
                </c:pt>
                <c:pt idx="30">
                  <c:v>7.581348926395559</c:v>
                </c:pt>
                <c:pt idx="31">
                  <c:v>3.559817615112028</c:v>
                </c:pt>
                <c:pt idx="32">
                  <c:v>4.48726992060083</c:v>
                </c:pt>
                <c:pt idx="33">
                  <c:v>2.439025959184582</c:v>
                </c:pt>
                <c:pt idx="34">
                  <c:v>0.398360672862945</c:v>
                </c:pt>
                <c:pt idx="35">
                  <c:v>-2.014162903113617</c:v>
                </c:pt>
                <c:pt idx="36">
                  <c:v>-2.230703666362316</c:v>
                </c:pt>
                <c:pt idx="37">
                  <c:v>-5.241760976946603</c:v>
                </c:pt>
                <c:pt idx="38">
                  <c:v>-5.646661535791557</c:v>
                </c:pt>
                <c:pt idx="39">
                  <c:v>-6.887744119193957</c:v>
                </c:pt>
                <c:pt idx="40">
                  <c:v>-6.070750871172684</c:v>
                </c:pt>
                <c:pt idx="41">
                  <c:v>-8.299407993920835</c:v>
                </c:pt>
                <c:pt idx="42">
                  <c:v>-6.275163830983446</c:v>
                </c:pt>
                <c:pt idx="43">
                  <c:v>-4.640943433153461</c:v>
                </c:pt>
                <c:pt idx="44">
                  <c:v>-3.171530086132672</c:v>
                </c:pt>
                <c:pt idx="45">
                  <c:v>-1.26310298703074</c:v>
                </c:pt>
                <c:pt idx="46">
                  <c:v>1.396439199671946</c:v>
                </c:pt>
                <c:pt idx="47">
                  <c:v>6.680470129187038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6796416"/>
        <c:axId val="2116602288"/>
      </c:scatterChart>
      <c:valAx>
        <c:axId val="2116796416"/>
        <c:scaling>
          <c:orientation val="minMax"/>
          <c:max val="4.4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602288"/>
        <c:crosses val="autoZero"/>
        <c:crossBetween val="midCat"/>
      </c:valAx>
      <c:valAx>
        <c:axId val="211660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7964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0.27767</cdr:x>
      <cdr:y>0</cdr:y>
    </cdr:from>
    <cdr:to>
      <cdr:x>0.27767</cdr:x>
      <cdr:y>1</cdr:y>
    </cdr:to>
    <cdr:cxnSp macro="">
      <cdr:nvCxnSpPr>
        <cdr:cNvPr id="4" name="Straight Connector 3"/>
        <cdr:cNvCxnSpPr/>
      </cdr:nvCxnSpPr>
      <cdr:spPr>
        <a:xfrm xmlns:a="http://schemas.openxmlformats.org/drawingml/2006/main">
          <a:off x="2372632" y="0"/>
          <a:ext cx="0" cy="4699328"/>
        </a:xfrm>
        <a:prstGeom xmlns:a="http://schemas.openxmlformats.org/drawingml/2006/main" prst="line">
          <a:avLst/>
        </a:prstGeom>
        <a:ln xmlns:a="http://schemas.openxmlformats.org/drawingml/2006/main" w="9525">
          <a:solidFill>
            <a:schemeClr val="tx1"/>
          </a:solidFill>
          <a:prstDash val="lgDash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0.27767</cdr:x>
      <cdr:y>0</cdr:y>
    </cdr:from>
    <cdr:to>
      <cdr:x>0.27767</cdr:x>
      <cdr:y>1</cdr:y>
    </cdr:to>
    <cdr:cxnSp macro="">
      <cdr:nvCxnSpPr>
        <cdr:cNvPr id="4" name="Straight Connector 3"/>
        <cdr:cNvCxnSpPr/>
      </cdr:nvCxnSpPr>
      <cdr:spPr>
        <a:xfrm xmlns:a="http://schemas.openxmlformats.org/drawingml/2006/main">
          <a:off x="2372632" y="0"/>
          <a:ext cx="0" cy="4699328"/>
        </a:xfrm>
        <a:prstGeom xmlns:a="http://schemas.openxmlformats.org/drawingml/2006/main" prst="line">
          <a:avLst/>
        </a:prstGeom>
        <a:ln xmlns:a="http://schemas.openxmlformats.org/drawingml/2006/main" w="9525">
          <a:solidFill>
            <a:schemeClr val="tx1"/>
          </a:solidFill>
          <a:prstDash val="lgDash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EDD4EDD9-2D3D-264D-8D16-8857EC493268}" type="datetimeFigureOut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5C229F5D-29E6-9D4D-B956-DDA57F6E38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46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68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Trace(ABC) = trace(BCA)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74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Donnot</a:t>
            </a:r>
            <a:r>
              <a:rPr lang="en-US" dirty="0" smtClean="0"/>
              <a:t> require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approximity</a:t>
            </a:r>
            <a:r>
              <a:rPr lang="en-US" baseline="0" dirty="0" smtClean="0"/>
              <a:t>, only need d. The curse : distance may be longer than 2-d in higher dimension, </a:t>
            </a:r>
            <a:r>
              <a:rPr lang="en-US" baseline="0" smtClean="0"/>
              <a:t>if only care d, the curse gone.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5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97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19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78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35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6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1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94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71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 bwMode="auto">
          <a:xfrm>
            <a:off x="457200" y="838200"/>
            <a:ext cx="822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Headline </a:t>
            </a:r>
            <a:r>
              <a:rPr lang="en-US" sz="3600" dirty="0" err="1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Lorem</a:t>
            </a:r>
            <a: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 </a:t>
            </a:r>
            <a:r>
              <a:rPr lang="en-US" sz="3600" dirty="0" err="1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Ipsum</a:t>
            </a:r>
            <a: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/>
            </a:r>
            <a:b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</a:br>
            <a:r>
              <a:rPr lang="en-US" sz="3600" dirty="0" smtClean="0">
                <a:latin typeface="Helvetica CE" charset="0"/>
                <a:cs typeface="Helvetica CE" charset="0"/>
              </a:rPr>
              <a:t/>
            </a:r>
            <a:br>
              <a:rPr lang="en-US" sz="3600" dirty="0" smtClean="0">
                <a:latin typeface="Helvetica CE" charset="0"/>
                <a:cs typeface="Helvetica CE" charset="0"/>
              </a:rPr>
            </a:br>
            <a:endParaRPr lang="en-US" sz="3600" dirty="0" smtClean="0">
              <a:solidFill>
                <a:srgbClr val="C12030"/>
              </a:solidFill>
              <a:latin typeface="Helvetica CE" charset="0"/>
              <a:cs typeface="Helvetica CE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57200" y="1600200"/>
            <a:ext cx="822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dirty="0" smtClean="0">
                <a:latin typeface="ITC New Baskerville Roman" charset="0"/>
              </a:rPr>
              <a:t>Body content.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62000" y="6370638"/>
            <a:ext cx="541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3AD6D-58F0-034D-B0C1-6C0BA37C02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665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D81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81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3" name="Picture 9" descr="tit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3" t="33368" r="10869" b="40395"/>
          <a:stretch>
            <a:fillRect/>
          </a:stretch>
        </p:blipFill>
        <p:spPr bwMode="auto">
          <a:xfrm>
            <a:off x="228600" y="1066800"/>
            <a:ext cx="3179762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0049" y="1852260"/>
            <a:ext cx="5695951" cy="58614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8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-2822" y="1"/>
            <a:ext cx="9146822" cy="10668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1">
                <a:latin typeface="Helvetica Light Oblique" charset="0"/>
                <a:ea typeface="Helvetica Light Oblique" charset="0"/>
                <a:cs typeface="Helvetica Light Oblique" charset="0"/>
              </a:defRPr>
            </a:lvl1pPr>
          </a:lstStyle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3094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0"/>
            <a:ext cx="8229600" cy="1304421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4366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0C5CED-6953-1541-912E-78DA273A3A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480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A48B59-619E-F043-9EFD-E705B6A4A3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1244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0F4A2-D16A-5F42-8D72-49BC3B3189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8942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162"/>
            <a:ext cx="8229600" cy="960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C97BA-9295-8643-9109-76B01B3AC2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003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40A16E-DD2A-CA4C-B967-AB6AF872A1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86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67310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B31C-FC86-784C-8887-C674547AA3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844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8199"/>
            <a:ext cx="5486400" cy="38893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56EB6-FE9F-9B4B-938A-E3B987C383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159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rgbClr val="D81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0" y="6370638"/>
            <a:ext cx="5508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600" b="0" i="1">
                <a:solidFill>
                  <a:schemeClr val="tx1">
                    <a:tint val="75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defRPr>
            </a:lvl1pPr>
          </a:lstStyle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5" y="6370638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>
              <a:defRPr/>
            </a:pPr>
            <a:fld id="{78B3AAAD-471D-3E40-B2A7-1208A5557A3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4800" y="6248400"/>
            <a:ext cx="8686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324600" y="6304845"/>
            <a:ext cx="2763853" cy="5074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3" r:id="rId10"/>
  </p:sldLayoutIdLst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F2F2F2"/>
          </a:solidFill>
          <a:latin typeface="Helvetica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Helvetica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Helvetica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elvetica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7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6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6" Type="http://schemas.openxmlformats.org/officeDocument/2006/relationships/image" Target="../media/image39.emf"/><Relationship Id="rId7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6" Type="http://schemas.openxmlformats.org/officeDocument/2006/relationships/image" Target="../media/image39.emf"/><Relationship Id="rId7" Type="http://schemas.openxmlformats.org/officeDocument/2006/relationships/image" Target="../media/image49.emf"/><Relationship Id="rId8" Type="http://schemas.openxmlformats.org/officeDocument/2006/relationships/image" Target="../media/image50.emf"/><Relationship Id="rId9" Type="http://schemas.openxmlformats.org/officeDocument/2006/relationships/image" Target="../media/image51.emf"/><Relationship Id="rId10" Type="http://schemas.openxmlformats.org/officeDocument/2006/relationships/image" Target="../media/image52.emf"/><Relationship Id="rId11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.xml"/><Relationship Id="rId3" Type="http://schemas.openxmlformats.org/officeDocument/2006/relationships/image" Target="../media/image5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emf"/><Relationship Id="rId12" Type="http://schemas.openxmlformats.org/officeDocument/2006/relationships/image" Target="../media/image13.emf"/><Relationship Id="rId13" Type="http://schemas.openxmlformats.org/officeDocument/2006/relationships/image" Target="../media/image14.emf"/><Relationship Id="rId14" Type="http://schemas.openxmlformats.org/officeDocument/2006/relationships/image" Target="../media/image15.tiff"/><Relationship Id="rId15" Type="http://schemas.openxmlformats.org/officeDocument/2006/relationships/image" Target="../media/image16.emf"/><Relationship Id="rId1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emf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emf"/><Relationship Id="rId12" Type="http://schemas.openxmlformats.org/officeDocument/2006/relationships/image" Target="../media/image59.emf"/><Relationship Id="rId13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3" Type="http://schemas.openxmlformats.org/officeDocument/2006/relationships/image" Target="../media/image54.emf"/><Relationship Id="rId4" Type="http://schemas.openxmlformats.org/officeDocument/2006/relationships/image" Target="../media/image45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7" Type="http://schemas.openxmlformats.org/officeDocument/2006/relationships/image" Target="../media/image28.emf"/><Relationship Id="rId8" Type="http://schemas.openxmlformats.org/officeDocument/2006/relationships/image" Target="../media/image29.emf"/><Relationship Id="rId9" Type="http://schemas.openxmlformats.org/officeDocument/2006/relationships/image" Target="../media/image56.emf"/><Relationship Id="rId10" Type="http://schemas.openxmlformats.org/officeDocument/2006/relationships/image" Target="../media/image57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emf"/><Relationship Id="rId12" Type="http://schemas.openxmlformats.org/officeDocument/2006/relationships/image" Target="../media/image59.emf"/><Relationship Id="rId13" Type="http://schemas.openxmlformats.org/officeDocument/2006/relationships/image" Target="../media/image60.emf"/><Relationship Id="rId1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1.xml"/><Relationship Id="rId3" Type="http://schemas.openxmlformats.org/officeDocument/2006/relationships/image" Target="../media/image54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45.emf"/><Relationship Id="rId8" Type="http://schemas.openxmlformats.org/officeDocument/2006/relationships/image" Target="../media/image29.emf"/><Relationship Id="rId9" Type="http://schemas.openxmlformats.org/officeDocument/2006/relationships/image" Target="../media/image56.emf"/><Relationship Id="rId10" Type="http://schemas.openxmlformats.org/officeDocument/2006/relationships/image" Target="../media/image57.em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emf"/><Relationship Id="rId12" Type="http://schemas.openxmlformats.org/officeDocument/2006/relationships/image" Target="../media/image59.emf"/><Relationship Id="rId13" Type="http://schemas.openxmlformats.org/officeDocument/2006/relationships/image" Target="../media/image60.emf"/><Relationship Id="rId1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2.xml"/><Relationship Id="rId3" Type="http://schemas.openxmlformats.org/officeDocument/2006/relationships/image" Target="../media/image54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45.emf"/><Relationship Id="rId8" Type="http://schemas.openxmlformats.org/officeDocument/2006/relationships/image" Target="../media/image29.emf"/><Relationship Id="rId9" Type="http://schemas.openxmlformats.org/officeDocument/2006/relationships/image" Target="../media/image56.emf"/><Relationship Id="rId10" Type="http://schemas.openxmlformats.org/officeDocument/2006/relationships/image" Target="../media/image57.emf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emf"/><Relationship Id="rId12" Type="http://schemas.openxmlformats.org/officeDocument/2006/relationships/image" Target="../media/image59.emf"/><Relationship Id="rId13" Type="http://schemas.openxmlformats.org/officeDocument/2006/relationships/image" Target="../media/image60.emf"/><Relationship Id="rId1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3.xml"/><Relationship Id="rId3" Type="http://schemas.openxmlformats.org/officeDocument/2006/relationships/image" Target="../media/image54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45.emf"/><Relationship Id="rId8" Type="http://schemas.openxmlformats.org/officeDocument/2006/relationships/image" Target="../media/image29.emf"/><Relationship Id="rId9" Type="http://schemas.openxmlformats.org/officeDocument/2006/relationships/image" Target="../media/image56.emf"/><Relationship Id="rId10" Type="http://schemas.openxmlformats.org/officeDocument/2006/relationships/image" Target="../media/image57.emf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emf"/><Relationship Id="rId12" Type="http://schemas.openxmlformats.org/officeDocument/2006/relationships/image" Target="../media/image59.emf"/><Relationship Id="rId13" Type="http://schemas.openxmlformats.org/officeDocument/2006/relationships/image" Target="../media/image60.emf"/><Relationship Id="rId1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4.xml"/><Relationship Id="rId3" Type="http://schemas.openxmlformats.org/officeDocument/2006/relationships/image" Target="../media/image54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45.emf"/><Relationship Id="rId8" Type="http://schemas.openxmlformats.org/officeDocument/2006/relationships/image" Target="../media/image29.emf"/><Relationship Id="rId9" Type="http://schemas.openxmlformats.org/officeDocument/2006/relationships/image" Target="../media/image56.emf"/><Relationship Id="rId10" Type="http://schemas.openxmlformats.org/officeDocument/2006/relationships/image" Target="../media/image5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9.emf"/><Relationship Id="rId5" Type="http://schemas.openxmlformats.org/officeDocument/2006/relationships/image" Target="../media/image55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9.emf"/><Relationship Id="rId5" Type="http://schemas.openxmlformats.org/officeDocument/2006/relationships/image" Target="../media/image55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7.xml"/><Relationship Id="rId3" Type="http://schemas.openxmlformats.org/officeDocument/2006/relationships/image" Target="../media/image6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tiff"/><Relationship Id="rId12" Type="http://schemas.openxmlformats.org/officeDocument/2006/relationships/image" Target="../media/image18.emf"/><Relationship Id="rId13" Type="http://schemas.openxmlformats.org/officeDocument/2006/relationships/image" Target="../media/image19.emf"/><Relationship Id="rId14" Type="http://schemas.openxmlformats.org/officeDocument/2006/relationships/image" Target="../media/image20.emf"/><Relationship Id="rId15" Type="http://schemas.openxmlformats.org/officeDocument/2006/relationships/image" Target="../media/image21.emf"/><Relationship Id="rId16" Type="http://schemas.openxmlformats.org/officeDocument/2006/relationships/image" Target="../media/image22.emf"/><Relationship Id="rId17" Type="http://schemas.openxmlformats.org/officeDocument/2006/relationships/image" Target="../media/image23.emf"/><Relationship Id="rId18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emf"/><Relationship Id="rId9" Type="http://schemas.openxmlformats.org/officeDocument/2006/relationships/image" Target="../media/image13.emf"/><Relationship Id="rId10" Type="http://schemas.openxmlformats.org/officeDocument/2006/relationships/image" Target="../media/image1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9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9" Type="http://schemas.openxmlformats.org/officeDocument/2006/relationships/image" Target="../media/image45.emf"/><Relationship Id="rId10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image" Target="../media/image70.emf"/><Relationship Id="rId5" Type="http://schemas.openxmlformats.org/officeDocument/2006/relationships/image" Target="../media/image71.emf"/><Relationship Id="rId6" Type="http://schemas.openxmlformats.org/officeDocument/2006/relationships/image" Target="../media/image72.emf"/><Relationship Id="rId7" Type="http://schemas.openxmlformats.org/officeDocument/2006/relationships/image" Target="../media/image73.emf"/><Relationship Id="rId8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emf"/><Relationship Id="rId1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Relationship Id="rId3" Type="http://schemas.openxmlformats.org/officeDocument/2006/relationships/image" Target="../media/image73.emf"/><Relationship Id="rId4" Type="http://schemas.openxmlformats.org/officeDocument/2006/relationships/image" Target="../media/image70.emf"/><Relationship Id="rId5" Type="http://schemas.openxmlformats.org/officeDocument/2006/relationships/image" Target="../media/image75.emf"/><Relationship Id="rId6" Type="http://schemas.openxmlformats.org/officeDocument/2006/relationships/image" Target="../media/image74.emf"/><Relationship Id="rId7" Type="http://schemas.openxmlformats.org/officeDocument/2006/relationships/image" Target="../media/image76.emf"/><Relationship Id="rId8" Type="http://schemas.openxmlformats.org/officeDocument/2006/relationships/image" Target="../media/image77.emf"/><Relationship Id="rId9" Type="http://schemas.openxmlformats.org/officeDocument/2006/relationships/image" Target="../media/image78.emf"/><Relationship Id="rId10" Type="http://schemas.openxmlformats.org/officeDocument/2006/relationships/image" Target="../media/image6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5" Type="http://schemas.openxmlformats.org/officeDocument/2006/relationships/image" Target="../media/image83.emf"/><Relationship Id="rId6" Type="http://schemas.openxmlformats.org/officeDocument/2006/relationships/image" Target="../media/image59.emf"/><Relationship Id="rId7" Type="http://schemas.openxmlformats.org/officeDocument/2006/relationships/image" Target="../media/image84.emf"/><Relationship Id="rId8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86.emf"/><Relationship Id="rId5" Type="http://schemas.openxmlformats.org/officeDocument/2006/relationships/image" Target="../media/image87.emf"/><Relationship Id="rId6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4" Type="http://schemas.openxmlformats.org/officeDocument/2006/relationships/image" Target="../media/image94.emf"/><Relationship Id="rId5" Type="http://schemas.openxmlformats.org/officeDocument/2006/relationships/image" Target="../media/image95.emf"/><Relationship Id="rId6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tiff"/><Relationship Id="rId12" Type="http://schemas.openxmlformats.org/officeDocument/2006/relationships/image" Target="../media/image23.emf"/><Relationship Id="rId13" Type="http://schemas.openxmlformats.org/officeDocument/2006/relationships/image" Target="../media/image18.emf"/><Relationship Id="rId1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emf"/><Relationship Id="rId9" Type="http://schemas.openxmlformats.org/officeDocument/2006/relationships/image" Target="../media/image13.emf"/><Relationship Id="rId10" Type="http://schemas.openxmlformats.org/officeDocument/2006/relationships/image" Target="../media/image1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6" Type="http://schemas.openxmlformats.org/officeDocument/2006/relationships/image" Target="../media/image101.emf"/><Relationship Id="rId7" Type="http://schemas.openxmlformats.org/officeDocument/2006/relationships/image" Target="../media/image102.emf"/><Relationship Id="rId8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emf"/><Relationship Id="rId12" Type="http://schemas.openxmlformats.org/officeDocument/2006/relationships/image" Target="../media/image23.emf"/><Relationship Id="rId13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emf"/><Relationship Id="rId8" Type="http://schemas.openxmlformats.org/officeDocument/2006/relationships/image" Target="../media/image13.emf"/><Relationship Id="rId9" Type="http://schemas.openxmlformats.org/officeDocument/2006/relationships/image" Target="../media/image14.emf"/><Relationship Id="rId10" Type="http://schemas.openxmlformats.org/officeDocument/2006/relationships/image" Target="../media/image15.tiff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tiff"/><Relationship Id="rId12" Type="http://schemas.openxmlformats.org/officeDocument/2006/relationships/image" Target="../media/image23.emf"/><Relationship Id="rId13" Type="http://schemas.openxmlformats.org/officeDocument/2006/relationships/image" Target="../media/image26.emf"/><Relationship Id="rId14" Type="http://schemas.openxmlformats.org/officeDocument/2006/relationships/image" Target="../media/image27.emf"/><Relationship Id="rId15" Type="http://schemas.openxmlformats.org/officeDocument/2006/relationships/image" Target="../media/image28.emf"/><Relationship Id="rId16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emf"/><Relationship Id="rId9" Type="http://schemas.openxmlformats.org/officeDocument/2006/relationships/image" Target="../media/image13.emf"/><Relationship Id="rId10" Type="http://schemas.openxmlformats.org/officeDocument/2006/relationships/image" Target="../media/image14.emf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tiff"/><Relationship Id="rId12" Type="http://schemas.openxmlformats.org/officeDocument/2006/relationships/image" Target="../media/image106.emf"/><Relationship Id="rId13" Type="http://schemas.openxmlformats.org/officeDocument/2006/relationships/image" Target="../media/image107.emf"/><Relationship Id="rId14" Type="http://schemas.openxmlformats.org/officeDocument/2006/relationships/image" Target="../media/image27.emf"/><Relationship Id="rId15" Type="http://schemas.openxmlformats.org/officeDocument/2006/relationships/image" Target="../media/image28.emf"/><Relationship Id="rId16" Type="http://schemas.openxmlformats.org/officeDocument/2006/relationships/image" Target="../media/image29.emf"/><Relationship Id="rId17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emf"/><Relationship Id="rId8" Type="http://schemas.openxmlformats.org/officeDocument/2006/relationships/image" Target="../media/image13.emf"/><Relationship Id="rId9" Type="http://schemas.openxmlformats.org/officeDocument/2006/relationships/image" Target="../media/image14.emf"/><Relationship Id="rId10" Type="http://schemas.openxmlformats.org/officeDocument/2006/relationships/image" Target="../media/image105.emf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0.emf"/><Relationship Id="rId12" Type="http://schemas.openxmlformats.org/officeDocument/2006/relationships/image" Target="../media/image111.emf"/><Relationship Id="rId13" Type="http://schemas.openxmlformats.org/officeDocument/2006/relationships/image" Target="../media/image112.emf"/><Relationship Id="rId14" Type="http://schemas.openxmlformats.org/officeDocument/2006/relationships/image" Target="../media/image113.emf"/><Relationship Id="rId15" Type="http://schemas.openxmlformats.org/officeDocument/2006/relationships/image" Target="../media/image114.emf"/><Relationship Id="rId16" Type="http://schemas.openxmlformats.org/officeDocument/2006/relationships/image" Target="../media/image1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emf"/><Relationship Id="rId8" Type="http://schemas.openxmlformats.org/officeDocument/2006/relationships/image" Target="../media/image13.emf"/><Relationship Id="rId9" Type="http://schemas.openxmlformats.org/officeDocument/2006/relationships/image" Target="../media/image14.emf"/><Relationship Id="rId10" Type="http://schemas.openxmlformats.org/officeDocument/2006/relationships/image" Target="../media/image109.emf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1.emf"/><Relationship Id="rId12" Type="http://schemas.openxmlformats.org/officeDocument/2006/relationships/image" Target="../media/image112.emf"/><Relationship Id="rId13" Type="http://schemas.openxmlformats.org/officeDocument/2006/relationships/image" Target="../media/image116.emf"/><Relationship Id="rId14" Type="http://schemas.openxmlformats.org/officeDocument/2006/relationships/image" Target="../media/image117.emf"/><Relationship Id="rId15" Type="http://schemas.openxmlformats.org/officeDocument/2006/relationships/image" Target="../media/image113.emf"/><Relationship Id="rId16" Type="http://schemas.openxmlformats.org/officeDocument/2006/relationships/image" Target="../media/image114.emf"/><Relationship Id="rId17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9" Type="http://schemas.openxmlformats.org/officeDocument/2006/relationships/image" Target="../media/image109.emf"/><Relationship Id="rId10" Type="http://schemas.openxmlformats.org/officeDocument/2006/relationships/image" Target="../media/image11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emf"/><Relationship Id="rId8" Type="http://schemas.openxmlformats.org/officeDocument/2006/relationships/image" Target="../media/image13.emf"/><Relationship Id="rId9" Type="http://schemas.openxmlformats.org/officeDocument/2006/relationships/image" Target="../media/image14.emf"/><Relationship Id="rId10" Type="http://schemas.openxmlformats.org/officeDocument/2006/relationships/image" Target="../media/image119.emf"/><Relationship Id="rId11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emf"/><Relationship Id="rId8" Type="http://schemas.openxmlformats.org/officeDocument/2006/relationships/image" Target="../media/image13.emf"/><Relationship Id="rId9" Type="http://schemas.openxmlformats.org/officeDocument/2006/relationships/image" Target="../media/image14.emf"/><Relationship Id="rId10" Type="http://schemas.openxmlformats.org/officeDocument/2006/relationships/image" Target="../media/image121.emf"/><Relationship Id="rId11" Type="http://schemas.openxmlformats.org/officeDocument/2006/relationships/image" Target="../media/image1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2.emf"/><Relationship Id="rId12" Type="http://schemas.openxmlformats.org/officeDocument/2006/relationships/image" Target="../media/image123.emf"/><Relationship Id="rId13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emf"/><Relationship Id="rId8" Type="http://schemas.openxmlformats.org/officeDocument/2006/relationships/image" Target="../media/image13.emf"/><Relationship Id="rId9" Type="http://schemas.openxmlformats.org/officeDocument/2006/relationships/image" Target="../media/image14.emf"/><Relationship Id="rId10" Type="http://schemas.openxmlformats.org/officeDocument/2006/relationships/image" Target="../media/image12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3.emf"/><Relationship Id="rId6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tiff"/><Relationship Id="rId12" Type="http://schemas.openxmlformats.org/officeDocument/2006/relationships/image" Target="../media/image25.emf"/><Relationship Id="rId13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emf"/><Relationship Id="rId9" Type="http://schemas.openxmlformats.org/officeDocument/2006/relationships/image" Target="../media/image13.emf"/><Relationship Id="rId10" Type="http://schemas.openxmlformats.org/officeDocument/2006/relationships/image" Target="../media/image14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3.emf"/><Relationship Id="rId7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emf"/><Relationship Id="rId14" Type="http://schemas.openxmlformats.org/officeDocument/2006/relationships/image" Target="../media/image13.emf"/><Relationship Id="rId1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Relationship Id="rId3" Type="http://schemas.openxmlformats.org/officeDocument/2006/relationships/image" Target="../media/image126.emf"/><Relationship Id="rId4" Type="http://schemas.openxmlformats.org/officeDocument/2006/relationships/image" Target="../media/image15.tiff"/><Relationship Id="rId5" Type="http://schemas.openxmlformats.org/officeDocument/2006/relationships/image" Target="../media/image115.tiff"/><Relationship Id="rId6" Type="http://schemas.openxmlformats.org/officeDocument/2006/relationships/image" Target="../media/image108.emf"/><Relationship Id="rId7" Type="http://schemas.openxmlformats.org/officeDocument/2006/relationships/image" Target="../media/image127.emf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emf"/><Relationship Id="rId12" Type="http://schemas.openxmlformats.org/officeDocument/2006/relationships/image" Target="../media/image128.emf"/><Relationship Id="rId13" Type="http://schemas.openxmlformats.org/officeDocument/2006/relationships/image" Target="../media/image129.emf"/><Relationship Id="rId14" Type="http://schemas.openxmlformats.org/officeDocument/2006/relationships/image" Target="../media/image130.emf"/><Relationship Id="rId15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Relationship Id="rId3" Type="http://schemas.openxmlformats.org/officeDocument/2006/relationships/image" Target="../media/image126.emf"/><Relationship Id="rId4" Type="http://schemas.openxmlformats.org/officeDocument/2006/relationships/image" Target="../media/image15.tiff"/><Relationship Id="rId5" Type="http://schemas.openxmlformats.org/officeDocument/2006/relationships/image" Target="../media/image115.tiff"/><Relationship Id="rId6" Type="http://schemas.openxmlformats.org/officeDocument/2006/relationships/image" Target="../media/image108.emf"/><Relationship Id="rId7" Type="http://schemas.openxmlformats.org/officeDocument/2006/relationships/image" Target="../media/image127.emf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emf"/><Relationship Id="rId12" Type="http://schemas.openxmlformats.org/officeDocument/2006/relationships/image" Target="../media/image133.emf"/><Relationship Id="rId13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3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8" Type="http://schemas.openxmlformats.org/officeDocument/2006/relationships/image" Target="../media/image132.emf"/><Relationship Id="rId9" Type="http://schemas.openxmlformats.org/officeDocument/2006/relationships/image" Target="../media/image27.emf"/><Relationship Id="rId10" Type="http://schemas.openxmlformats.org/officeDocument/2006/relationships/image" Target="../media/image28.emf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emf"/><Relationship Id="rId12" Type="http://schemas.openxmlformats.org/officeDocument/2006/relationships/image" Target="../media/image133.emf"/><Relationship Id="rId13" Type="http://schemas.openxmlformats.org/officeDocument/2006/relationships/image" Target="../media/image126.emf"/><Relationship Id="rId14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3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8" Type="http://schemas.openxmlformats.org/officeDocument/2006/relationships/image" Target="../media/image132.emf"/><Relationship Id="rId9" Type="http://schemas.openxmlformats.org/officeDocument/2006/relationships/image" Target="../media/image27.emf"/><Relationship Id="rId10" Type="http://schemas.openxmlformats.org/officeDocument/2006/relationships/image" Target="../media/image28.emf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6.emf"/><Relationship Id="rId12" Type="http://schemas.openxmlformats.org/officeDocument/2006/relationships/image" Target="../media/image130.emf"/><Relationship Id="rId13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3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8" Type="http://schemas.openxmlformats.org/officeDocument/2006/relationships/image" Target="../media/image136.emf"/><Relationship Id="rId9" Type="http://schemas.openxmlformats.org/officeDocument/2006/relationships/image" Target="../media/image137.emf"/><Relationship Id="rId10" Type="http://schemas.openxmlformats.org/officeDocument/2006/relationships/image" Target="../media/image132.emf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5.tiff"/><Relationship Id="rId13" Type="http://schemas.openxmlformats.org/officeDocument/2006/relationships/image" Target="../media/image139.emf"/><Relationship Id="rId14" Type="http://schemas.openxmlformats.org/officeDocument/2006/relationships/image" Target="../media/image140.emf"/><Relationship Id="rId15" Type="http://schemas.openxmlformats.org/officeDocument/2006/relationships/image" Target="../media/image141.emf"/><Relationship Id="rId16" Type="http://schemas.openxmlformats.org/officeDocument/2006/relationships/image" Target="../media/image142.emf"/><Relationship Id="rId17" Type="http://schemas.openxmlformats.org/officeDocument/2006/relationships/image" Target="../media/image143.emf"/><Relationship Id="rId18" Type="http://schemas.openxmlformats.org/officeDocument/2006/relationships/image" Target="../media/image1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3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8" Type="http://schemas.openxmlformats.org/officeDocument/2006/relationships/image" Target="../media/image132.emf"/><Relationship Id="rId9" Type="http://schemas.openxmlformats.org/officeDocument/2006/relationships/image" Target="../media/image126.emf"/><Relationship Id="rId10" Type="http://schemas.openxmlformats.org/officeDocument/2006/relationships/image" Target="../media/image130.emf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8.emf"/><Relationship Id="rId12" Type="http://schemas.openxmlformats.org/officeDocument/2006/relationships/image" Target="../media/image1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3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8" Type="http://schemas.openxmlformats.org/officeDocument/2006/relationships/image" Target="../media/image126.emf"/><Relationship Id="rId9" Type="http://schemas.openxmlformats.org/officeDocument/2006/relationships/image" Target="../media/image145.emf"/><Relationship Id="rId10" Type="http://schemas.openxmlformats.org/officeDocument/2006/relationships/image" Target="../media/image146.emf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9.emf"/><Relationship Id="rId12" Type="http://schemas.openxmlformats.org/officeDocument/2006/relationships/image" Target="../media/image150.emf"/><Relationship Id="rId13" Type="http://schemas.openxmlformats.org/officeDocument/2006/relationships/image" Target="../media/image151.emf"/><Relationship Id="rId14" Type="http://schemas.openxmlformats.org/officeDocument/2006/relationships/image" Target="../media/image1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3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8" Type="http://schemas.openxmlformats.org/officeDocument/2006/relationships/image" Target="../media/image126.emf"/><Relationship Id="rId9" Type="http://schemas.openxmlformats.org/officeDocument/2006/relationships/image" Target="../media/image130.emf"/><Relationship Id="rId10" Type="http://schemas.openxmlformats.org/officeDocument/2006/relationships/image" Target="../media/image148.em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tiff"/><Relationship Id="rId12" Type="http://schemas.openxmlformats.org/officeDocument/2006/relationships/image" Target="../media/image23.emf"/><Relationship Id="rId13" Type="http://schemas.openxmlformats.org/officeDocument/2006/relationships/image" Target="../media/image26.emf"/><Relationship Id="rId14" Type="http://schemas.openxmlformats.org/officeDocument/2006/relationships/image" Target="../media/image27.emf"/><Relationship Id="rId15" Type="http://schemas.openxmlformats.org/officeDocument/2006/relationships/image" Target="../media/image28.emf"/><Relationship Id="rId16" Type="http://schemas.openxmlformats.org/officeDocument/2006/relationships/image" Target="../media/image29.emf"/><Relationship Id="rId17" Type="http://schemas.openxmlformats.org/officeDocument/2006/relationships/image" Target="../media/image30.emf"/><Relationship Id="rId18" Type="http://schemas.openxmlformats.org/officeDocument/2006/relationships/image" Target="../media/image31.emf"/><Relationship Id="rId19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emf"/><Relationship Id="rId9" Type="http://schemas.openxmlformats.org/officeDocument/2006/relationships/image" Target="../media/image13.emf"/><Relationship Id="rId10" Type="http://schemas.openxmlformats.org/officeDocument/2006/relationships/image" Target="../media/image14.emf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4.emf"/><Relationship Id="rId12" Type="http://schemas.openxmlformats.org/officeDocument/2006/relationships/image" Target="../media/image155.emf"/><Relationship Id="rId13" Type="http://schemas.openxmlformats.org/officeDocument/2006/relationships/image" Target="../media/image136.emf"/><Relationship Id="rId14" Type="http://schemas.openxmlformats.org/officeDocument/2006/relationships/image" Target="../media/image156.tiff"/><Relationship Id="rId15" Type="http://schemas.openxmlformats.org/officeDocument/2006/relationships/image" Target="../media/image15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3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8" Type="http://schemas.openxmlformats.org/officeDocument/2006/relationships/image" Target="../media/image126.emf"/><Relationship Id="rId9" Type="http://schemas.openxmlformats.org/officeDocument/2006/relationships/image" Target="../media/image130.emf"/><Relationship Id="rId10" Type="http://schemas.openxmlformats.org/officeDocument/2006/relationships/image" Target="../media/image153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4" Type="http://schemas.openxmlformats.org/officeDocument/2006/relationships/image" Target="../media/image155.emf"/><Relationship Id="rId5" Type="http://schemas.openxmlformats.org/officeDocument/2006/relationships/image" Target="../media/image136.emf"/><Relationship Id="rId6" Type="http://schemas.openxmlformats.org/officeDocument/2006/relationships/image" Target="../media/image156.tiff"/><Relationship Id="rId7" Type="http://schemas.openxmlformats.org/officeDocument/2006/relationships/image" Target="../media/image157.tiff"/><Relationship Id="rId8" Type="http://schemas.openxmlformats.org/officeDocument/2006/relationships/image" Target="../media/image158.emf"/><Relationship Id="rId9" Type="http://schemas.openxmlformats.org/officeDocument/2006/relationships/image" Target="../media/image159.emf"/><Relationship Id="rId10" Type="http://schemas.openxmlformats.org/officeDocument/2006/relationships/image" Target="../media/image160.emf"/><Relationship Id="rId11" Type="http://schemas.openxmlformats.org/officeDocument/2006/relationships/image" Target="../media/image1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4" Type="http://schemas.openxmlformats.org/officeDocument/2006/relationships/image" Target="../media/image155.emf"/><Relationship Id="rId5" Type="http://schemas.openxmlformats.org/officeDocument/2006/relationships/image" Target="../media/image136.emf"/><Relationship Id="rId6" Type="http://schemas.openxmlformats.org/officeDocument/2006/relationships/image" Target="../media/image156.tiff"/><Relationship Id="rId7" Type="http://schemas.openxmlformats.org/officeDocument/2006/relationships/image" Target="../media/image157.tiff"/><Relationship Id="rId8" Type="http://schemas.openxmlformats.org/officeDocument/2006/relationships/image" Target="../media/image158.emf"/><Relationship Id="rId9" Type="http://schemas.openxmlformats.org/officeDocument/2006/relationships/image" Target="../media/image162.emf"/><Relationship Id="rId10" Type="http://schemas.openxmlformats.org/officeDocument/2006/relationships/image" Target="../media/image161.emf"/><Relationship Id="rId11" Type="http://schemas.openxmlformats.org/officeDocument/2006/relationships/image" Target="../media/image1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4" Type="http://schemas.openxmlformats.org/officeDocument/2006/relationships/image" Target="../media/image155.emf"/><Relationship Id="rId5" Type="http://schemas.openxmlformats.org/officeDocument/2006/relationships/image" Target="../media/image136.emf"/><Relationship Id="rId6" Type="http://schemas.openxmlformats.org/officeDocument/2006/relationships/image" Target="../media/image156.tiff"/><Relationship Id="rId7" Type="http://schemas.openxmlformats.org/officeDocument/2006/relationships/image" Target="../media/image157.tiff"/><Relationship Id="rId8" Type="http://schemas.openxmlformats.org/officeDocument/2006/relationships/image" Target="../media/image1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5" Type="http://schemas.openxmlformats.org/officeDocument/2006/relationships/image" Target="../media/image166.emf"/><Relationship Id="rId6" Type="http://schemas.openxmlformats.org/officeDocument/2006/relationships/image" Target="../media/image147.emf"/><Relationship Id="rId7" Type="http://schemas.openxmlformats.org/officeDocument/2006/relationships/image" Target="../media/image167.emf"/><Relationship Id="rId8" Type="http://schemas.openxmlformats.org/officeDocument/2006/relationships/image" Target="../media/image168.emf"/><Relationship Id="rId9" Type="http://schemas.openxmlformats.org/officeDocument/2006/relationships/image" Target="../media/image169.emf"/><Relationship Id="rId10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4.emf"/><Relationship Id="rId12" Type="http://schemas.openxmlformats.org/officeDocument/2006/relationships/image" Target="../media/image16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5" Type="http://schemas.openxmlformats.org/officeDocument/2006/relationships/image" Target="../media/image169.emf"/><Relationship Id="rId6" Type="http://schemas.openxmlformats.org/officeDocument/2006/relationships/image" Target="../media/image171.emf"/><Relationship Id="rId7" Type="http://schemas.openxmlformats.org/officeDocument/2006/relationships/image" Target="../media/image98.emf"/><Relationship Id="rId8" Type="http://schemas.openxmlformats.org/officeDocument/2006/relationships/image" Target="../media/image172.emf"/><Relationship Id="rId9" Type="http://schemas.openxmlformats.org/officeDocument/2006/relationships/image" Target="../media/image147.emf"/><Relationship Id="rId10" Type="http://schemas.openxmlformats.org/officeDocument/2006/relationships/image" Target="../media/image167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tiff"/><Relationship Id="rId1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emf"/><Relationship Id="rId9" Type="http://schemas.openxmlformats.org/officeDocument/2006/relationships/image" Target="../media/image13.emf"/><Relationship Id="rId10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emf"/><Relationship Id="rId12" Type="http://schemas.openxmlformats.org/officeDocument/2006/relationships/image" Target="../media/image14.emf"/><Relationship Id="rId13" Type="http://schemas.openxmlformats.org/officeDocument/2006/relationships/image" Target="../media/image33.emf"/><Relationship Id="rId14" Type="http://schemas.openxmlformats.org/officeDocument/2006/relationships/image" Target="../media/image34.emf"/><Relationship Id="rId15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emf"/><Relationship Id="rId9" Type="http://schemas.openxmlformats.org/officeDocument/2006/relationships/image" Target="../media/image13.emf"/><Relationship Id="rId10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tiff"/><Relationship Id="rId12" Type="http://schemas.openxmlformats.org/officeDocument/2006/relationships/image" Target="../media/image18.emf"/><Relationship Id="rId13" Type="http://schemas.openxmlformats.org/officeDocument/2006/relationships/image" Target="../media/image36.emf"/><Relationship Id="rId14" Type="http://schemas.openxmlformats.org/officeDocument/2006/relationships/image" Target="../media/image19.emf"/><Relationship Id="rId15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emf"/><Relationship Id="rId9" Type="http://schemas.openxmlformats.org/officeDocument/2006/relationships/image" Target="../media/image13.emf"/><Relationship Id="rId10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Box 2"/>
          <p:cNvSpPr txBox="1">
            <a:spLocks noChangeArrowheads="1"/>
          </p:cNvSpPr>
          <p:nvPr/>
        </p:nvSpPr>
        <p:spPr bwMode="auto">
          <a:xfrm>
            <a:off x="304800" y="1981200"/>
            <a:ext cx="871086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>
                <a:solidFill>
                  <a:schemeClr val="bg1"/>
                </a:solidFill>
              </a:rPr>
              <a:t>EECE5698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>
                <a:solidFill>
                  <a:schemeClr val="bg1"/>
                </a:solidFill>
              </a:rPr>
              <a:t>Parallel Processing for Data Analytics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12290" name="TextBox 4"/>
          <p:cNvSpPr txBox="1">
            <a:spLocks noChangeArrowheads="1"/>
          </p:cNvSpPr>
          <p:nvPr/>
        </p:nvSpPr>
        <p:spPr bwMode="auto">
          <a:xfrm>
            <a:off x="838200" y="5580354"/>
            <a:ext cx="80010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200" dirty="0" smtClean="0">
                <a:solidFill>
                  <a:schemeClr val="bg1"/>
                </a:solidFill>
              </a:rPr>
              <a:t>Lecture 10: Regression and Statistical Learning</a:t>
            </a:r>
            <a:endParaRPr lang="en-US" altLang="en-US" sz="2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2728911"/>
              </p:ext>
            </p:extLst>
          </p:nvPr>
        </p:nvGraphicFramePr>
        <p:xfrm>
          <a:off x="499478" y="1094792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953000" y="5620755"/>
            <a:ext cx="457200" cy="399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10200" y="583513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What is the value at 0.5?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588" y="5410200"/>
            <a:ext cx="164812" cy="1474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93" y="1252004"/>
            <a:ext cx="171750" cy="22900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724400" y="1094792"/>
            <a:ext cx="0" cy="4239208"/>
          </a:xfrm>
          <a:prstGeom prst="line">
            <a:avLst/>
          </a:prstGeom>
          <a:ln w="3175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638525" y="3152625"/>
            <a:ext cx="171750" cy="171750"/>
          </a:xfrm>
          <a:prstGeom prst="ellipse">
            <a:avLst/>
          </a:prstGeom>
          <a:gradFill>
            <a:gsLst>
              <a:gs pos="0">
                <a:srgbClr val="FFFF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810276" y="2753580"/>
            <a:ext cx="371324" cy="399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36228" y="248582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26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6917772"/>
              </p:ext>
            </p:extLst>
          </p:nvPr>
        </p:nvGraphicFramePr>
        <p:xfrm>
          <a:off x="499478" y="1094792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953000" y="5620755"/>
            <a:ext cx="457200" cy="399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10200" y="5835134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value at 0.5 ?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588" y="5410200"/>
            <a:ext cx="164812" cy="1474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93" y="1252004"/>
            <a:ext cx="171750" cy="22900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4724400" y="1094792"/>
            <a:ext cx="0" cy="4239208"/>
          </a:xfrm>
          <a:prstGeom prst="line">
            <a:avLst/>
          </a:prstGeom>
          <a:ln w="3175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638525" y="3152625"/>
            <a:ext cx="171750" cy="171750"/>
          </a:xfrm>
          <a:prstGeom prst="ellipse">
            <a:avLst/>
          </a:prstGeom>
          <a:gradFill>
            <a:gsLst>
              <a:gs pos="0">
                <a:srgbClr val="FFFF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810276" y="2753580"/>
            <a:ext cx="371324" cy="399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36228" y="248582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0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713848"/>
              </p:ext>
            </p:extLst>
          </p:nvPr>
        </p:nvGraphicFramePr>
        <p:xfrm>
          <a:off x="499478" y="1094792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588" y="5410200"/>
            <a:ext cx="164812" cy="1474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93" y="1252004"/>
            <a:ext cx="171750" cy="229001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638525" y="3152625"/>
            <a:ext cx="171750" cy="171750"/>
          </a:xfrm>
          <a:prstGeom prst="ellipse">
            <a:avLst/>
          </a:prstGeom>
          <a:gradFill>
            <a:gsLst>
              <a:gs pos="0">
                <a:srgbClr val="FFFF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810276" y="2753580"/>
            <a:ext cx="371324" cy="399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36228" y="248582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810275" y="1752600"/>
            <a:ext cx="349109" cy="4391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14012" y="1924003"/>
            <a:ext cx="143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True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7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b="1" dirty="0" smtClean="0"/>
              <a:t>Assumption</a:t>
            </a:r>
            <a:r>
              <a:rPr lang="en-US" dirty="0" smtClean="0"/>
              <a:t>: Function                      is </a:t>
            </a:r>
            <a:r>
              <a:rPr lang="en-US" b="1" dirty="0" smtClean="0"/>
              <a:t>continuous</a:t>
            </a:r>
          </a:p>
          <a:p>
            <a:pPr>
              <a:buFont typeface="Wingdings" charset="2"/>
              <a:buChar char="q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Assumption: Continuity!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84389" y="4267200"/>
            <a:ext cx="7772400" cy="1077218"/>
            <a:chOff x="457200" y="2776759"/>
            <a:chExt cx="7772400" cy="107721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7100" y="3010112"/>
              <a:ext cx="241300" cy="2159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1168" y="2883568"/>
              <a:ext cx="241300" cy="431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2558" y="3320716"/>
              <a:ext cx="750455" cy="427182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57200" y="2776759"/>
              <a:ext cx="77724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Wingdings" charset="2"/>
                <a:buChar char="q"/>
              </a:pPr>
              <a:r>
                <a:rPr lang="en-US" sz="3200" dirty="0"/>
                <a:t>Values of     at points  near        tell you something </a:t>
              </a:r>
              <a:r>
                <a:rPr lang="en-US" sz="3200" dirty="0" smtClean="0"/>
                <a:t>about           !           </a:t>
              </a:r>
              <a:endParaRPr lang="en-US" sz="3200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389" y="1650484"/>
            <a:ext cx="2209800" cy="5207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187265" y="2892829"/>
            <a:ext cx="7229836" cy="708187"/>
            <a:chOff x="1371600" y="2849860"/>
            <a:chExt cx="7229836" cy="708187"/>
          </a:xfrm>
        </p:grpSpPr>
        <p:sp>
          <p:nvSpPr>
            <p:cNvPr id="12" name="Rectangle 11"/>
            <p:cNvSpPr/>
            <p:nvPr/>
          </p:nvSpPr>
          <p:spPr>
            <a:xfrm>
              <a:off x="1371600" y="2849860"/>
              <a:ext cx="406553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/>
                <a:t>If                          then    </a:t>
              </a:r>
              <a:endParaRPr lang="en-US" sz="2800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05000" y="2971800"/>
              <a:ext cx="1920744" cy="52479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45436" y="2910347"/>
              <a:ext cx="3556000" cy="647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K-Nearest Neighbor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graphicFrame>
        <p:nvGraphicFramePr>
          <p:cNvPr id="13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8373420"/>
              </p:ext>
            </p:extLst>
          </p:nvPr>
        </p:nvGraphicFramePr>
        <p:xfrm>
          <a:off x="4343400" y="1145964"/>
          <a:ext cx="4678064" cy="2572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26" y="1828800"/>
            <a:ext cx="2767093" cy="95416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1589" y="3588603"/>
            <a:ext cx="4341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where           is the set</a:t>
            </a:r>
          </a:p>
          <a:p>
            <a:r>
              <a:rPr lang="en-US" sz="2400" dirty="0" smtClean="0"/>
              <a:t>of the    nearest neighbors of 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673549"/>
            <a:ext cx="717599" cy="2917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0042" y="4096268"/>
            <a:ext cx="147463" cy="2255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462" y="4108913"/>
            <a:ext cx="181293" cy="162209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6781800" y="1145965"/>
            <a:ext cx="0" cy="2442638"/>
          </a:xfrm>
          <a:prstGeom prst="line">
            <a:avLst/>
          </a:prstGeom>
          <a:ln w="3175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2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K-Nearest Neighbor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graphicFrame>
        <p:nvGraphicFramePr>
          <p:cNvPr id="13" name="Content Placeholder 7"/>
          <p:cNvGraphicFramePr>
            <a:graphicFrameLocks noGrp="1"/>
          </p:cNvGraphicFramePr>
          <p:nvPr>
            <p:ph idx="1"/>
          </p:nvPr>
        </p:nvGraphicFramePr>
        <p:xfrm>
          <a:off x="4343400" y="1145964"/>
          <a:ext cx="4678064" cy="2572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Oval 13"/>
          <p:cNvSpPr/>
          <p:nvPr/>
        </p:nvSpPr>
        <p:spPr>
          <a:xfrm>
            <a:off x="6697793" y="2238225"/>
            <a:ext cx="171750" cy="171750"/>
          </a:xfrm>
          <a:prstGeom prst="ellipse">
            <a:avLst/>
          </a:prstGeom>
          <a:gradFill>
            <a:gsLst>
              <a:gs pos="0">
                <a:srgbClr val="FFFF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26" y="1828800"/>
            <a:ext cx="2767093" cy="95416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1589" y="3588603"/>
            <a:ext cx="4341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where           is the set</a:t>
            </a:r>
          </a:p>
          <a:p>
            <a:r>
              <a:rPr lang="en-US" sz="2400" dirty="0" smtClean="0"/>
              <a:t>of the    nearest neighbors of 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673549"/>
            <a:ext cx="717599" cy="2917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0042" y="4096268"/>
            <a:ext cx="147463" cy="2255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462" y="4108913"/>
            <a:ext cx="181293" cy="162209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7119415" y="22479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FF28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4600" y="2258787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FF28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1592853"/>
            <a:ext cx="1207025" cy="38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2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K-Nearest Neighbor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graphicFrame>
        <p:nvGraphicFramePr>
          <p:cNvPr id="13" name="Content Placeholder 7"/>
          <p:cNvGraphicFramePr>
            <a:graphicFrameLocks noGrp="1"/>
          </p:cNvGraphicFramePr>
          <p:nvPr>
            <p:ph idx="1"/>
          </p:nvPr>
        </p:nvGraphicFramePr>
        <p:xfrm>
          <a:off x="4343400" y="1145964"/>
          <a:ext cx="4678064" cy="2572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Oval 13"/>
          <p:cNvSpPr/>
          <p:nvPr/>
        </p:nvSpPr>
        <p:spPr>
          <a:xfrm>
            <a:off x="6697793" y="2200610"/>
            <a:ext cx="171750" cy="171750"/>
          </a:xfrm>
          <a:prstGeom prst="ellipse">
            <a:avLst/>
          </a:prstGeom>
          <a:gradFill>
            <a:gsLst>
              <a:gs pos="0">
                <a:srgbClr val="FFFF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26" y="1828800"/>
            <a:ext cx="2767093" cy="95416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1589" y="3588603"/>
            <a:ext cx="4341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where           is the set</a:t>
            </a:r>
          </a:p>
          <a:p>
            <a:r>
              <a:rPr lang="en-US" sz="2400" dirty="0" smtClean="0"/>
              <a:t>of the    nearest neighbors of 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673549"/>
            <a:ext cx="717599" cy="2917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0042" y="4096268"/>
            <a:ext cx="147463" cy="2255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462" y="4108913"/>
            <a:ext cx="181293" cy="16220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66800" y="4495800"/>
            <a:ext cx="4987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400" dirty="0" smtClean="0"/>
              <a:t> </a:t>
            </a:r>
            <a:endParaRPr lang="en-US" sz="2400" dirty="0"/>
          </a:p>
          <a:p>
            <a:pPr marL="285750" indent="-285750">
              <a:buFont typeface="Wingdings" charset="2"/>
              <a:buChar char="q"/>
            </a:pPr>
            <a:r>
              <a:rPr lang="en-US" sz="2400" dirty="0" smtClean="0"/>
              <a:t> For all                    and                </a:t>
            </a:r>
            <a:endParaRPr lang="en-US" sz="2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4585029"/>
            <a:ext cx="1403655" cy="2917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1575" y="4962019"/>
            <a:ext cx="1159198" cy="29177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3367" y="4981074"/>
            <a:ext cx="1096830" cy="2652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4751" y="5574252"/>
            <a:ext cx="2671675" cy="329623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7119415" y="22479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FF28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4600" y="2258787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FF28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60575" y="1592853"/>
            <a:ext cx="1207025" cy="388347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5927271" y="2275116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FF28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543800" y="2166258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FF28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9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432182"/>
              </p:ext>
            </p:extLst>
          </p:nvPr>
        </p:nvGraphicFramePr>
        <p:xfrm>
          <a:off x="446768" y="1219200"/>
          <a:ext cx="8544832" cy="4699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big should k be?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960" y="5982373"/>
            <a:ext cx="181293" cy="16220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66206" y="2971800"/>
            <a:ext cx="3048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819400" y="1219200"/>
            <a:ext cx="0" cy="4576238"/>
          </a:xfrm>
          <a:prstGeom prst="line">
            <a:avLst/>
          </a:prstGeom>
          <a:ln w="3175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88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4859885"/>
              </p:ext>
            </p:extLst>
          </p:nvPr>
        </p:nvGraphicFramePr>
        <p:xfrm>
          <a:off x="446768" y="1219200"/>
          <a:ext cx="8544832" cy="4699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big should k be?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5982373"/>
            <a:ext cx="181293" cy="16220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14600" y="1362889"/>
            <a:ext cx="609600" cy="4384717"/>
          </a:xfrm>
          <a:prstGeom prst="rect">
            <a:avLst/>
          </a:prstGeom>
          <a:solidFill>
            <a:srgbClr val="00B0F0">
              <a:alpha val="26000"/>
            </a:srgbClr>
          </a:solidFill>
          <a:ln>
            <a:solidFill>
              <a:schemeClr val="accent1">
                <a:shade val="95000"/>
                <a:satMod val="105000"/>
                <a:alpha val="29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46371" y="1981200"/>
            <a:ext cx="2345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Small     :</a:t>
            </a:r>
          </a:p>
          <a:p>
            <a:r>
              <a:rPr lang="en-US" dirty="0" smtClean="0"/>
              <a:t>noisy estimate, but </a:t>
            </a:r>
          </a:p>
          <a:p>
            <a:r>
              <a:rPr lang="en-US" dirty="0" smtClean="0"/>
              <a:t>only points close to true value included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421" y="2057821"/>
            <a:ext cx="134057" cy="205029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2733525" y="3181529"/>
            <a:ext cx="171750" cy="171750"/>
          </a:xfrm>
          <a:prstGeom prst="ellipse">
            <a:avLst/>
          </a:prstGeom>
          <a:gradFill>
            <a:gsLst>
              <a:gs pos="0">
                <a:srgbClr val="FFFF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 flipV="1">
            <a:off x="2905275" y="3429000"/>
            <a:ext cx="409575" cy="387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14850" y="3677999"/>
            <a:ext cx="865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Prediction</a:t>
            </a:r>
            <a:endParaRPr lang="en-US" sz="12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166330" y="2885441"/>
            <a:ext cx="567195" cy="143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94337" y="2725821"/>
            <a:ext cx="1439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True value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934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0400816"/>
              </p:ext>
            </p:extLst>
          </p:nvPr>
        </p:nvGraphicFramePr>
        <p:xfrm>
          <a:off x="446768" y="1219200"/>
          <a:ext cx="8544832" cy="4699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big should k be?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5982373"/>
            <a:ext cx="181293" cy="16220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601" y="1371600"/>
            <a:ext cx="4267199" cy="4384717"/>
          </a:xfrm>
          <a:prstGeom prst="rect">
            <a:avLst/>
          </a:prstGeom>
          <a:solidFill>
            <a:srgbClr val="00B0F0">
              <a:alpha val="26000"/>
            </a:srgbClr>
          </a:solidFill>
          <a:ln>
            <a:solidFill>
              <a:schemeClr val="accent1">
                <a:shade val="95000"/>
                <a:satMod val="105000"/>
                <a:alpha val="29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46371" y="1981200"/>
            <a:ext cx="2269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     :</a:t>
            </a:r>
          </a:p>
          <a:p>
            <a:r>
              <a:rPr lang="en-US" dirty="0" smtClean="0"/>
              <a:t>less noise, but far-away, irrelevant points</a:t>
            </a:r>
            <a:r>
              <a:rPr lang="en-US" dirty="0"/>
              <a:t> </a:t>
            </a:r>
            <a:r>
              <a:rPr lang="en-US" dirty="0" smtClean="0"/>
              <a:t>included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421" y="2057821"/>
            <a:ext cx="134057" cy="205029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2733216" y="3461094"/>
            <a:ext cx="171750" cy="171750"/>
          </a:xfrm>
          <a:prstGeom prst="ellipse">
            <a:avLst/>
          </a:prstGeom>
          <a:gradFill>
            <a:gsLst>
              <a:gs pos="0">
                <a:srgbClr val="FFFF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3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Road Map: What have We Learned So far?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0825" y="533983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Parallel Processing</a:t>
            </a:r>
            <a:endParaRPr lang="en-US" dirty="0"/>
          </a:p>
        </p:txBody>
      </p:sp>
      <p:grpSp>
        <p:nvGrpSpPr>
          <p:cNvPr id="112" name="Group 111"/>
          <p:cNvGrpSpPr/>
          <p:nvPr/>
        </p:nvGrpSpPr>
        <p:grpSpPr>
          <a:xfrm>
            <a:off x="2494830" y="4953000"/>
            <a:ext cx="6572970" cy="1143000"/>
            <a:chOff x="2494830" y="4953000"/>
            <a:chExt cx="6572970" cy="1143000"/>
          </a:xfrm>
        </p:grpSpPr>
        <p:sp>
          <p:nvSpPr>
            <p:cNvPr id="6" name="Rounded Rectangle 5"/>
            <p:cNvSpPr/>
            <p:nvPr/>
          </p:nvSpPr>
          <p:spPr>
            <a:xfrm>
              <a:off x="2494830" y="4953000"/>
              <a:ext cx="6572970" cy="1143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map reduce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reduceByKey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join …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3200" y="4958834"/>
              <a:ext cx="985073" cy="52397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719282" y="5141714"/>
              <a:ext cx="319318" cy="252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+</a:t>
              </a:r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000" y="5545961"/>
              <a:ext cx="1732351" cy="511679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201146" y="3361728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Convex Optimization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25310" y="3048000"/>
            <a:ext cx="6542490" cy="1143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/>
              <a:t>Descent Methods</a:t>
            </a:r>
          </a:p>
          <a:p>
            <a:pPr algn="r"/>
            <a:r>
              <a:rPr lang="en-US" dirty="0" smtClean="0"/>
              <a:t>Gradient Descent</a:t>
            </a:r>
          </a:p>
          <a:p>
            <a:pPr algn="r"/>
            <a:r>
              <a:rPr lang="en-US" dirty="0" smtClean="0"/>
              <a:t>Newton Method</a:t>
            </a:r>
          </a:p>
          <a:p>
            <a:pPr algn="r"/>
            <a:r>
              <a:rPr lang="en-US" dirty="0" smtClean="0"/>
              <a:t>…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739" y="3048000"/>
            <a:ext cx="1477593" cy="10881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3375760"/>
            <a:ext cx="1390750" cy="487479"/>
          </a:xfrm>
          <a:prstGeom prst="rect">
            <a:avLst/>
          </a:prstGeom>
        </p:spPr>
      </p:pic>
      <p:sp>
        <p:nvSpPr>
          <p:cNvPr id="22" name="Up-Down Arrow 21"/>
          <p:cNvSpPr/>
          <p:nvPr/>
        </p:nvSpPr>
        <p:spPr>
          <a:xfrm>
            <a:off x="5514614" y="4322006"/>
            <a:ext cx="304800" cy="554794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221466" y="1143001"/>
            <a:ext cx="8846334" cy="1857276"/>
            <a:chOff x="221466" y="1143001"/>
            <a:chExt cx="8846334" cy="1857276"/>
          </a:xfrm>
        </p:grpSpPr>
        <p:sp>
          <p:nvSpPr>
            <p:cNvPr id="23" name="Up-Down Arrow 22"/>
            <p:cNvSpPr/>
            <p:nvPr/>
          </p:nvSpPr>
          <p:spPr>
            <a:xfrm>
              <a:off x="5491755" y="2445483"/>
              <a:ext cx="304800" cy="554794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21466" y="1417093"/>
              <a:ext cx="20185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Coming up:</a:t>
              </a:r>
            </a:p>
            <a:p>
              <a:r>
                <a:rPr lang="en-US" dirty="0" smtClean="0"/>
                <a:t>Statistics &amp; </a:t>
              </a:r>
            </a:p>
            <a:p>
              <a:r>
                <a:rPr lang="en-US" dirty="0" smtClean="0"/>
                <a:t>Machine Learning</a:t>
              </a:r>
              <a:endParaRPr lang="en-US" dirty="0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462172" y="1143001"/>
              <a:ext cx="6605628" cy="121919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/>
                <a:t>Regression, Classification</a:t>
              </a:r>
            </a:p>
            <a:p>
              <a:pPr algn="r"/>
              <a:r>
                <a:rPr lang="en-US" dirty="0" smtClean="0"/>
                <a:t>Regularization, Cross Validation</a:t>
              </a:r>
            </a:p>
            <a:p>
              <a:pPr algn="r"/>
              <a:r>
                <a:rPr lang="en-US" dirty="0" smtClean="0"/>
                <a:t>…</a:t>
              </a:r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2561928" y="1209334"/>
              <a:ext cx="1590194" cy="1086532"/>
              <a:chOff x="528202" y="1191527"/>
              <a:chExt cx="3434198" cy="2346488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925865" y="2002043"/>
                <a:ext cx="319208" cy="3262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7" name="Picture 13" descr="C:\Users\ioannidiss.AM\AppData\Local\Microsoft\Windows\Temporary Internet Files\Content.IE5\RQ0SPBYQ\MC900433954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931111" y="2406754"/>
                <a:ext cx="321321" cy="321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8" name="Picture 10" descr="C:\Users\ioannidiss.AM\AppData\Local\Microsoft\Windows\Temporary Internet Files\Content.IE5\P3O3245A\MC900432626[1]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914400" y="3193822"/>
                <a:ext cx="311373" cy="3113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9" name="TextBox 68"/>
              <p:cNvSpPr txBox="1"/>
              <p:nvPr/>
            </p:nvSpPr>
            <p:spPr>
              <a:xfrm rot="19289708">
                <a:off x="1890104" y="1343926"/>
                <a:ext cx="990600" cy="332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" b="1" dirty="0" smtClean="0"/>
                  <a:t>Age</a:t>
                </a:r>
                <a:endParaRPr lang="en-US" sz="700" b="1" dirty="0"/>
              </a:p>
            </p:txBody>
          </p:sp>
          <p:sp>
            <p:nvSpPr>
              <p:cNvPr id="70" name="Rectangle 69"/>
              <p:cNvSpPr/>
              <p:nvPr/>
            </p:nvSpPr>
            <p:spPr bwMode="auto">
              <a:xfrm rot="16200000">
                <a:off x="1652165" y="2809010"/>
                <a:ext cx="307881" cy="90054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700" b="1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 bwMode="auto">
              <a:xfrm>
                <a:off x="1369688" y="19654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700" b="1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07446" y="2007962"/>
                <a:ext cx="227180" cy="212563"/>
              </a:xfrm>
              <a:prstGeom prst="rect">
                <a:avLst/>
              </a:prstGeom>
              <a:ln w="12700" cmpd="sng">
                <a:noFill/>
              </a:ln>
            </p:spPr>
          </p:pic>
          <p:cxnSp>
            <p:nvCxnSpPr>
              <p:cNvPr id="73" name="Straight Connector 72"/>
              <p:cNvCxnSpPr/>
              <p:nvPr/>
            </p:nvCxnSpPr>
            <p:spPr bwMode="auto">
              <a:xfrm>
                <a:off x="1369688" y="22702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" name="Straight Connector 73"/>
              <p:cNvCxnSpPr/>
              <p:nvPr/>
            </p:nvCxnSpPr>
            <p:spPr bwMode="auto">
              <a:xfrm>
                <a:off x="1646779" y="3108422"/>
                <a:ext cx="0" cy="30480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25570" y="3159554"/>
                <a:ext cx="147818" cy="228600"/>
              </a:xfrm>
              <a:prstGeom prst="rect">
                <a:avLst/>
              </a:prstGeom>
            </p:spPr>
          </p:pic>
          <p:sp>
            <p:nvSpPr>
              <p:cNvPr id="76" name="TextBox 40"/>
              <p:cNvSpPr txBox="1">
                <a:spLocks noChangeArrowheads="1"/>
              </p:cNvSpPr>
              <p:nvPr/>
            </p:nvSpPr>
            <p:spPr bwMode="auto">
              <a:xfrm rot="16200000">
                <a:off x="1133223" y="2587481"/>
                <a:ext cx="533400" cy="5084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en-US" sz="1000" b="1" dirty="0"/>
                  <a:t>…</a:t>
                </a:r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34889" y="2312998"/>
                <a:ext cx="147818" cy="228600"/>
              </a:xfrm>
              <a:prstGeom prst="rect">
                <a:avLst/>
              </a:prstGeom>
            </p:spPr>
          </p:pic>
          <p:sp>
            <p:nvSpPr>
              <p:cNvPr id="78" name="Rectangle 77"/>
              <p:cNvSpPr/>
              <p:nvPr/>
            </p:nvSpPr>
            <p:spPr bwMode="auto">
              <a:xfrm>
                <a:off x="1646779" y="19654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700" b="1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79" name="Straight Connector 78"/>
              <p:cNvCxnSpPr/>
              <p:nvPr/>
            </p:nvCxnSpPr>
            <p:spPr bwMode="auto">
              <a:xfrm>
                <a:off x="1928488" y="3108422"/>
                <a:ext cx="0" cy="29337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>
                <a:off x="1649342" y="22702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81" name="Rectangle 80"/>
              <p:cNvSpPr/>
              <p:nvPr/>
            </p:nvSpPr>
            <p:spPr bwMode="auto">
              <a:xfrm>
                <a:off x="1925409" y="1965422"/>
                <a:ext cx="330970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700" b="1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82" name="Straight Connector 81"/>
              <p:cNvCxnSpPr/>
              <p:nvPr/>
            </p:nvCxnSpPr>
            <p:spPr bwMode="auto">
              <a:xfrm>
                <a:off x="1918482" y="2270222"/>
                <a:ext cx="337897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83" name="TextBox 82"/>
              <p:cNvSpPr txBox="1"/>
              <p:nvPr/>
            </p:nvSpPr>
            <p:spPr>
              <a:xfrm>
                <a:off x="1867682" y="1985534"/>
                <a:ext cx="533402" cy="26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/>
                  <a:t>19ys</a:t>
                </a:r>
                <a:endParaRPr lang="en-US" sz="200" b="1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875377" y="2298805"/>
                <a:ext cx="533402" cy="26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/>
                  <a:t>34ys</a:t>
                </a:r>
                <a:endParaRPr lang="en-US" sz="200" b="1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1593669" y="1993212"/>
                <a:ext cx="434110" cy="398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/>
                  <a:t>40K</a:t>
                </a:r>
                <a:endParaRPr lang="en-US" sz="200" b="1" dirty="0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585203" y="2298786"/>
                <a:ext cx="434110" cy="398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/>
                  <a:t>55K</a:t>
                </a:r>
                <a:endParaRPr lang="en-US" sz="200" b="1" dirty="0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570579" y="3139208"/>
                <a:ext cx="434110" cy="398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/>
                  <a:t>90K</a:t>
                </a:r>
                <a:endParaRPr lang="en-US" sz="200" b="1" dirty="0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1876148" y="3131511"/>
                <a:ext cx="509540" cy="332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/>
                  <a:t>24ys</a:t>
                </a:r>
                <a:endParaRPr lang="en-US" sz="200" b="1" dirty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 rot="19289708">
                <a:off x="1295105" y="1424834"/>
                <a:ext cx="990600" cy="332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" b="1" dirty="0" smtClean="0"/>
                  <a:t>Gender</a:t>
                </a:r>
                <a:endParaRPr lang="en-US" sz="700" b="1" dirty="0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9289708">
                <a:off x="1575118" y="1403193"/>
                <a:ext cx="990600" cy="332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" b="1" dirty="0" smtClean="0"/>
                  <a:t>Weight</a:t>
                </a:r>
                <a:endParaRPr lang="en-US" sz="700" b="1" dirty="0"/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3400" y="1600200"/>
                <a:ext cx="755985" cy="254167"/>
              </a:xfrm>
              <a:prstGeom prst="rect">
                <a:avLst/>
              </a:prstGeom>
            </p:spPr>
          </p:pic>
          <p:sp>
            <p:nvSpPr>
              <p:cNvPr id="92" name="Left Brace 91"/>
              <p:cNvSpPr/>
              <p:nvPr/>
            </p:nvSpPr>
            <p:spPr bwMode="auto">
              <a:xfrm>
                <a:off x="714022" y="2161916"/>
                <a:ext cx="152400" cy="1196529"/>
              </a:xfrm>
              <a:prstGeom prst="leftBrac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700" b="1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8202" y="2683780"/>
                <a:ext cx="136518" cy="114500"/>
              </a:xfrm>
              <a:prstGeom prst="rect">
                <a:avLst/>
              </a:prstGeom>
            </p:spPr>
          </p:pic>
          <p:grpSp>
            <p:nvGrpSpPr>
              <p:cNvPr id="94" name="Group 93"/>
              <p:cNvGrpSpPr/>
              <p:nvPr/>
            </p:nvGrpSpPr>
            <p:grpSpPr>
              <a:xfrm>
                <a:off x="2277107" y="1191527"/>
                <a:ext cx="1685293" cy="2242678"/>
                <a:chOff x="2286000" y="886727"/>
                <a:chExt cx="1685293" cy="2242678"/>
              </a:xfrm>
            </p:grpSpPr>
            <p:sp>
              <p:nvSpPr>
                <p:cNvPr id="95" name="Rectangle 94"/>
                <p:cNvSpPr/>
                <p:nvPr/>
              </p:nvSpPr>
              <p:spPr bwMode="auto">
                <a:xfrm>
                  <a:off x="2439445" y="1637921"/>
                  <a:ext cx="277091" cy="6096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6" charset="0"/>
                    <a:buNone/>
                    <a:tabLst/>
                  </a:pPr>
                  <a:endParaRPr kumimoji="0" lang="en-US" sz="700" b="1" i="0" u="none" strike="noStrike" cap="none" normalizeH="0" baseline="0" smtClean="0">
                    <a:ln>
                      <a:noFill/>
                    </a:ln>
                    <a:effectLst/>
                    <a:latin typeface="Arial" charset="0"/>
                  </a:endParaRPr>
                </a:p>
              </p:txBody>
            </p:sp>
            <p:cxnSp>
              <p:nvCxnSpPr>
                <p:cNvPr id="96" name="Straight Connector 95"/>
                <p:cNvCxnSpPr/>
                <p:nvPr/>
              </p:nvCxnSpPr>
              <p:spPr bwMode="auto">
                <a:xfrm>
                  <a:off x="2439445" y="1942721"/>
                  <a:ext cx="277091" cy="0"/>
                </a:xfrm>
                <a:prstGeom prst="line">
                  <a:avLst/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97" name="TextBox 96"/>
                <p:cNvSpPr txBox="1"/>
                <p:nvPr/>
              </p:nvSpPr>
              <p:spPr>
                <a:xfrm rot="19289708">
                  <a:off x="2286000" y="886727"/>
                  <a:ext cx="1685293" cy="3323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" b="1" dirty="0" smtClean="0"/>
                    <a:t>Blood Pressure </a:t>
                  </a:r>
                  <a:endParaRPr lang="en-US" sz="700" b="1" dirty="0"/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2377356" y="1640590"/>
                  <a:ext cx="589211" cy="3655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500" b="1" dirty="0" smtClean="0"/>
                    <a:t>3.1</a:t>
                  </a:r>
                  <a:endParaRPr lang="en-US" sz="500" b="1" dirty="0"/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2368890" y="1925633"/>
                  <a:ext cx="589211" cy="3655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500" b="1" dirty="0" smtClean="0"/>
                    <a:t>1.2</a:t>
                  </a:r>
                  <a:endParaRPr lang="en-US" sz="500" b="1" dirty="0"/>
                </a:p>
              </p:txBody>
            </p:sp>
            <p:sp>
              <p:nvSpPr>
                <p:cNvPr id="100" name="Rectangle 99"/>
                <p:cNvSpPr/>
                <p:nvPr/>
              </p:nvSpPr>
              <p:spPr bwMode="auto">
                <a:xfrm rot="16200000">
                  <a:off x="2439446" y="2780920"/>
                  <a:ext cx="276578" cy="304799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6" charset="0"/>
                    <a:buNone/>
                    <a:tabLst/>
                  </a:pPr>
                  <a:endParaRPr kumimoji="0" lang="en-US" sz="700" b="1" i="0" u="none" strike="noStrike" cap="none" normalizeH="0" baseline="0" smtClean="0">
                    <a:ln>
                      <a:noFill/>
                    </a:ln>
                    <a:effectLst/>
                    <a:latin typeface="Arial" charset="0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2363623" y="2763832"/>
                  <a:ext cx="589211" cy="3655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500" b="1" dirty="0" smtClean="0"/>
                    <a:t>2.5</a:t>
                  </a:r>
                  <a:endParaRPr lang="en-US" sz="500" b="1" dirty="0"/>
                </a:p>
              </p:txBody>
            </p:sp>
          </p:grpSp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71800" y="1613430"/>
                <a:ext cx="702544" cy="229403"/>
              </a:xfrm>
              <a:prstGeom prst="rect">
                <a:avLst/>
              </a:prstGeom>
            </p:spPr>
          </p:pic>
          <p:sp>
            <p:nvSpPr>
              <p:cNvPr id="103" name="Rectangle 102"/>
              <p:cNvSpPr/>
              <p:nvPr/>
            </p:nvSpPr>
            <p:spPr bwMode="auto">
              <a:xfrm>
                <a:off x="1353837" y="1954557"/>
                <a:ext cx="923282" cy="322562"/>
              </a:xfrm>
              <a:prstGeom prst="rect">
                <a:avLst/>
              </a:prstGeom>
              <a:solidFill>
                <a:srgbClr val="00B8FF">
                  <a:alpha val="35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700" b="1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 bwMode="auto">
              <a:xfrm>
                <a:off x="2429518" y="1947701"/>
                <a:ext cx="288038" cy="284177"/>
              </a:xfrm>
              <a:prstGeom prst="rect">
                <a:avLst/>
              </a:prstGeom>
              <a:solidFill>
                <a:srgbClr val="00B8FF">
                  <a:alpha val="35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700" b="1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105" name="Straight Connector 104"/>
              <p:cNvCxnSpPr>
                <a:stCxn id="74" idx="2"/>
              </p:cNvCxnSpPr>
              <p:nvPr/>
            </p:nvCxnSpPr>
            <p:spPr bwMode="auto">
              <a:xfrm>
                <a:off x="911393" y="1854367"/>
                <a:ext cx="384007" cy="203033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Connector 105"/>
              <p:cNvCxnSpPr>
                <a:stCxn id="75" idx="2"/>
              </p:cNvCxnSpPr>
              <p:nvPr/>
            </p:nvCxnSpPr>
            <p:spPr bwMode="auto">
              <a:xfrm flipH="1">
                <a:off x="2717556" y="1842833"/>
                <a:ext cx="605516" cy="246957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1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334000" y="1267815"/>
              <a:ext cx="570389" cy="944902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38600" y="1196099"/>
              <a:ext cx="1189081" cy="1059930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11" name="Picture 11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84800" y="3200400"/>
            <a:ext cx="1947848" cy="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7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Bias vs. Variance Trade-off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3650761"/>
              </p:ext>
            </p:extLst>
          </p:nvPr>
        </p:nvGraphicFramePr>
        <p:xfrm>
          <a:off x="3941259" y="1219200"/>
          <a:ext cx="5126541" cy="281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282" y="4084316"/>
            <a:ext cx="108769" cy="9731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16120" y="1313576"/>
            <a:ext cx="365735" cy="2630647"/>
          </a:xfrm>
          <a:prstGeom prst="rect">
            <a:avLst/>
          </a:prstGeom>
          <a:solidFill>
            <a:srgbClr val="00B0F0">
              <a:alpha val="26000"/>
            </a:srgbClr>
          </a:solidFill>
          <a:ln>
            <a:solidFill>
              <a:schemeClr val="accent1">
                <a:shade val="95000"/>
                <a:satMod val="105000"/>
                <a:alpha val="29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72" y="2750560"/>
            <a:ext cx="2078958" cy="716881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228600" y="1500983"/>
            <a:ext cx="3947154" cy="785256"/>
            <a:chOff x="228600" y="1500983"/>
            <a:chExt cx="3947154" cy="78525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4977" y="1500983"/>
              <a:ext cx="3627423" cy="26524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4990" y="2005036"/>
              <a:ext cx="899361" cy="24113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92066" y="1939092"/>
              <a:ext cx="1749193" cy="29392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8600" y="2045825"/>
              <a:ext cx="179220" cy="16488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426010" y="1916907"/>
              <a:ext cx="3749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i.i.d</a:t>
              </a:r>
              <a:r>
                <a:rPr lang="en-US" dirty="0" smtClean="0"/>
                <a:t>.,                 ,                             .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39979" y="1308095"/>
            <a:ext cx="3734523" cy="369332"/>
            <a:chOff x="5680727" y="1334790"/>
            <a:chExt cx="3734523" cy="36933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80727" y="1371600"/>
              <a:ext cx="1405088" cy="26524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1396002"/>
              <a:ext cx="903271" cy="26524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72512" y="1385855"/>
              <a:ext cx="1042738" cy="26720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017325" y="1334790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,                 ,</a:t>
              </a:r>
              <a:endParaRPr lang="en-US" dirty="0"/>
            </a:p>
          </p:txBody>
        </p:sp>
      </p:grpSp>
      <p:cxnSp>
        <p:nvCxnSpPr>
          <p:cNvPr id="23" name="Straight Connector 22"/>
          <p:cNvCxnSpPr/>
          <p:nvPr/>
        </p:nvCxnSpPr>
        <p:spPr>
          <a:xfrm>
            <a:off x="4692411" y="1219200"/>
            <a:ext cx="0" cy="281940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52400" y="3897868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Expected Prediction Error (EPE):</a:t>
            </a:r>
            <a:endParaRPr lang="en-US" b="1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954" y="4419600"/>
            <a:ext cx="1487086" cy="51544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41325" y="4413617"/>
            <a:ext cx="6245475" cy="555578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4650513" y="3124200"/>
            <a:ext cx="96948" cy="106643"/>
          </a:xfrm>
          <a:prstGeom prst="ellipse">
            <a:avLst/>
          </a:prstGeom>
          <a:gradFill>
            <a:gsLst>
              <a:gs pos="0">
                <a:srgbClr val="FFFF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Bias vs. Variance Trade-off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idx="1"/>
          </p:nvPr>
        </p:nvGraphicFramePr>
        <p:xfrm>
          <a:off x="3941259" y="1219200"/>
          <a:ext cx="5126541" cy="281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282" y="4084316"/>
            <a:ext cx="108769" cy="973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77" y="1500983"/>
            <a:ext cx="3627423" cy="2652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990" y="2005036"/>
            <a:ext cx="899361" cy="2411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2066" y="1939092"/>
            <a:ext cx="1749193" cy="2939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872" y="2750560"/>
            <a:ext cx="2078958" cy="7168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2045825"/>
            <a:ext cx="179220" cy="16488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26010" y="1916907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i.i.d</a:t>
            </a:r>
            <a:r>
              <a:rPr lang="en-US" dirty="0" smtClean="0"/>
              <a:t>.,                 ,                             .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939979" y="1308095"/>
            <a:ext cx="3734523" cy="369332"/>
            <a:chOff x="5680727" y="1334790"/>
            <a:chExt cx="3734523" cy="36933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80727" y="1371600"/>
              <a:ext cx="1405088" cy="26524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1396002"/>
              <a:ext cx="903271" cy="26524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72512" y="1385855"/>
              <a:ext cx="1042738" cy="26720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017325" y="1334790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,                 ,</a:t>
              </a:r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8057" y="3897868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Expected Prediction Error (EPE):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954" y="4419600"/>
            <a:ext cx="1487086" cy="515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41325" y="4413617"/>
            <a:ext cx="6245475" cy="55557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516120" y="1313576"/>
            <a:ext cx="365735" cy="2630647"/>
          </a:xfrm>
          <a:prstGeom prst="rect">
            <a:avLst/>
          </a:prstGeom>
          <a:solidFill>
            <a:srgbClr val="00B0F0">
              <a:alpha val="26000"/>
            </a:srgbClr>
          </a:solidFill>
          <a:ln>
            <a:solidFill>
              <a:schemeClr val="accent1">
                <a:shade val="95000"/>
                <a:satMod val="105000"/>
                <a:alpha val="29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4698987" y="1219200"/>
            <a:ext cx="0" cy="281940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650513" y="3124200"/>
            <a:ext cx="96948" cy="106643"/>
          </a:xfrm>
          <a:prstGeom prst="ellipse">
            <a:avLst/>
          </a:prstGeom>
          <a:gradFill>
            <a:gsLst>
              <a:gs pos="0">
                <a:srgbClr val="FFFF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62200" y="4876800"/>
            <a:ext cx="5677705" cy="85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3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Bias vs. Variance Trade-off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idx="1"/>
          </p:nvPr>
        </p:nvGraphicFramePr>
        <p:xfrm>
          <a:off x="3941259" y="1219200"/>
          <a:ext cx="5126541" cy="281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282" y="4084316"/>
            <a:ext cx="108769" cy="973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77" y="1500983"/>
            <a:ext cx="3627423" cy="2652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990" y="2005036"/>
            <a:ext cx="899361" cy="2411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2066" y="1939092"/>
            <a:ext cx="1749193" cy="2939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872" y="2750560"/>
            <a:ext cx="2078958" cy="7168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2045825"/>
            <a:ext cx="179220" cy="16488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26010" y="1916907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i.i.d</a:t>
            </a:r>
            <a:r>
              <a:rPr lang="en-US" dirty="0" smtClean="0"/>
              <a:t>.,                 ,                             .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939979" y="1308095"/>
            <a:ext cx="3734523" cy="369332"/>
            <a:chOff x="5680727" y="1334790"/>
            <a:chExt cx="3734523" cy="36933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80727" y="1371600"/>
              <a:ext cx="1405088" cy="26524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1396002"/>
              <a:ext cx="903271" cy="26524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72512" y="1385855"/>
              <a:ext cx="1042738" cy="26720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017325" y="1334790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,                 ,</a:t>
              </a:r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8057" y="3897868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Expected Prediction Error (EPE):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954" y="4419600"/>
            <a:ext cx="1487086" cy="515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41325" y="4413617"/>
            <a:ext cx="6245475" cy="55557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516120" y="1313576"/>
            <a:ext cx="365735" cy="2630647"/>
          </a:xfrm>
          <a:prstGeom prst="rect">
            <a:avLst/>
          </a:prstGeom>
          <a:solidFill>
            <a:srgbClr val="00B0F0">
              <a:alpha val="26000"/>
            </a:srgbClr>
          </a:solidFill>
          <a:ln>
            <a:solidFill>
              <a:schemeClr val="accent1">
                <a:shade val="95000"/>
                <a:satMod val="105000"/>
                <a:alpha val="29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4698987" y="1219200"/>
            <a:ext cx="0" cy="281940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650513" y="3124200"/>
            <a:ext cx="96948" cy="106643"/>
          </a:xfrm>
          <a:prstGeom prst="ellipse">
            <a:avLst/>
          </a:prstGeom>
          <a:gradFill>
            <a:gsLst>
              <a:gs pos="0">
                <a:srgbClr val="FFFF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62200" y="4876800"/>
            <a:ext cx="5677705" cy="851967"/>
          </a:xfrm>
          <a:prstGeom prst="rect">
            <a:avLst/>
          </a:prstGeom>
        </p:spPr>
      </p:pic>
      <p:sp>
        <p:nvSpPr>
          <p:cNvPr id="29" name="Right Brace 28"/>
          <p:cNvSpPr/>
          <p:nvPr/>
        </p:nvSpPr>
        <p:spPr>
          <a:xfrm rot="5400000">
            <a:off x="3036425" y="5435542"/>
            <a:ext cx="175549" cy="76200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481019" y="5885355"/>
            <a:ext cx="1633781" cy="335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</a:t>
            </a:r>
            <a:r>
              <a:rPr lang="en-US" smtClean="0"/>
              <a:t>nherent noise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Bias vs. Variance Trade-off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idx="1"/>
          </p:nvPr>
        </p:nvGraphicFramePr>
        <p:xfrm>
          <a:off x="3941259" y="1219200"/>
          <a:ext cx="5126541" cy="281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282" y="4084316"/>
            <a:ext cx="108769" cy="973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77" y="1500983"/>
            <a:ext cx="3627423" cy="2652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990" y="2005036"/>
            <a:ext cx="899361" cy="2411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2066" y="1939092"/>
            <a:ext cx="1749193" cy="2939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872" y="2750560"/>
            <a:ext cx="2078958" cy="7168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2045825"/>
            <a:ext cx="179220" cy="16488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26010" y="1916907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i.i.d</a:t>
            </a:r>
            <a:r>
              <a:rPr lang="en-US" dirty="0" smtClean="0"/>
              <a:t>.,                 ,                             .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939979" y="1308095"/>
            <a:ext cx="3734523" cy="369332"/>
            <a:chOff x="5680727" y="1334790"/>
            <a:chExt cx="3734523" cy="36933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80727" y="1371600"/>
              <a:ext cx="1405088" cy="26524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1396002"/>
              <a:ext cx="903271" cy="26524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72512" y="1385855"/>
              <a:ext cx="1042738" cy="26720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017325" y="1334790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,                 ,</a:t>
              </a:r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8057" y="3897868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Expected Prediction Error (EPE):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954" y="4419600"/>
            <a:ext cx="1487086" cy="515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41325" y="4413617"/>
            <a:ext cx="6245475" cy="55557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516120" y="1313576"/>
            <a:ext cx="365735" cy="2630647"/>
          </a:xfrm>
          <a:prstGeom prst="rect">
            <a:avLst/>
          </a:prstGeom>
          <a:solidFill>
            <a:srgbClr val="00B0F0">
              <a:alpha val="26000"/>
            </a:srgbClr>
          </a:solidFill>
          <a:ln>
            <a:solidFill>
              <a:schemeClr val="accent1">
                <a:shade val="95000"/>
                <a:satMod val="105000"/>
                <a:alpha val="29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4698987" y="1219200"/>
            <a:ext cx="0" cy="281940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650513" y="3124200"/>
            <a:ext cx="96948" cy="106643"/>
          </a:xfrm>
          <a:prstGeom prst="ellipse">
            <a:avLst/>
          </a:prstGeom>
          <a:gradFill>
            <a:gsLst>
              <a:gs pos="0">
                <a:srgbClr val="FFFF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62200" y="4876800"/>
            <a:ext cx="5677705" cy="851967"/>
          </a:xfrm>
          <a:prstGeom prst="rect">
            <a:avLst/>
          </a:prstGeom>
        </p:spPr>
      </p:pic>
      <p:sp>
        <p:nvSpPr>
          <p:cNvPr id="31" name="Right Brace 30"/>
          <p:cNvSpPr/>
          <p:nvPr/>
        </p:nvSpPr>
        <p:spPr>
          <a:xfrm rot="5400000">
            <a:off x="5358140" y="4728135"/>
            <a:ext cx="164130" cy="226849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665171" y="590431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estimator </a:t>
            </a:r>
            <a:r>
              <a:rPr lang="en-US" b="1" dirty="0" smtClean="0"/>
              <a:t>bias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1090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Bias vs. Variance Trade-off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idx="1"/>
          </p:nvPr>
        </p:nvGraphicFramePr>
        <p:xfrm>
          <a:off x="3941259" y="1219200"/>
          <a:ext cx="5126541" cy="281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282" y="4084316"/>
            <a:ext cx="108769" cy="973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77" y="1500983"/>
            <a:ext cx="3627423" cy="2652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990" y="2005036"/>
            <a:ext cx="899361" cy="2411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2066" y="1939092"/>
            <a:ext cx="1749193" cy="2939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872" y="2750560"/>
            <a:ext cx="2078958" cy="7168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2045825"/>
            <a:ext cx="179220" cy="16488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26010" y="1916907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i.i.d</a:t>
            </a:r>
            <a:r>
              <a:rPr lang="en-US" dirty="0" smtClean="0"/>
              <a:t>.,                 ,                             .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939979" y="1308095"/>
            <a:ext cx="3734523" cy="369332"/>
            <a:chOff x="5680727" y="1334790"/>
            <a:chExt cx="3734523" cy="36933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80727" y="1371600"/>
              <a:ext cx="1405088" cy="26524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1396002"/>
              <a:ext cx="903271" cy="26524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72512" y="1385855"/>
              <a:ext cx="1042738" cy="26720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017325" y="1334790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,                 ,</a:t>
              </a:r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8057" y="3897868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Expected Prediction Error (EPE):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954" y="4419600"/>
            <a:ext cx="1487086" cy="515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41325" y="4413617"/>
            <a:ext cx="6245475" cy="55557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516120" y="1313576"/>
            <a:ext cx="365735" cy="2630647"/>
          </a:xfrm>
          <a:prstGeom prst="rect">
            <a:avLst/>
          </a:prstGeom>
          <a:solidFill>
            <a:srgbClr val="00B0F0">
              <a:alpha val="26000"/>
            </a:srgbClr>
          </a:solidFill>
          <a:ln>
            <a:solidFill>
              <a:schemeClr val="accent1">
                <a:shade val="95000"/>
                <a:satMod val="105000"/>
                <a:alpha val="29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4698987" y="1219200"/>
            <a:ext cx="0" cy="281940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650513" y="3124200"/>
            <a:ext cx="96948" cy="106643"/>
          </a:xfrm>
          <a:prstGeom prst="ellipse">
            <a:avLst/>
          </a:prstGeom>
          <a:gradFill>
            <a:gsLst>
              <a:gs pos="0">
                <a:srgbClr val="FFFF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62200" y="4876800"/>
            <a:ext cx="5677705" cy="851967"/>
          </a:xfrm>
          <a:prstGeom prst="rect">
            <a:avLst/>
          </a:prstGeom>
        </p:spPr>
      </p:pic>
      <p:sp>
        <p:nvSpPr>
          <p:cNvPr id="33" name="Right Brace 32"/>
          <p:cNvSpPr/>
          <p:nvPr/>
        </p:nvSpPr>
        <p:spPr>
          <a:xfrm rot="5400000">
            <a:off x="7781016" y="5614736"/>
            <a:ext cx="174951" cy="4081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805087" y="5906281"/>
            <a:ext cx="2219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estimator </a:t>
            </a:r>
            <a:r>
              <a:rPr lang="en-US" b="1" dirty="0" smtClean="0"/>
              <a:t>variance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9626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Bias vs. Variance Trade-off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158438"/>
              </p:ext>
            </p:extLst>
          </p:nvPr>
        </p:nvGraphicFramePr>
        <p:xfrm>
          <a:off x="1905000" y="1334563"/>
          <a:ext cx="6096000" cy="3352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4724400"/>
            <a:ext cx="108769" cy="9731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60315" y="1334565"/>
            <a:ext cx="420272" cy="3269696"/>
          </a:xfrm>
          <a:prstGeom prst="rect">
            <a:avLst/>
          </a:prstGeom>
          <a:solidFill>
            <a:srgbClr val="00B0F0">
              <a:alpha val="26000"/>
            </a:srgbClr>
          </a:solidFill>
          <a:ln>
            <a:solidFill>
              <a:schemeClr val="accent1">
                <a:shade val="95000"/>
                <a:satMod val="105000"/>
                <a:alpha val="29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3285186" y="1371602"/>
            <a:ext cx="0" cy="3269696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16326" y="501506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EPE: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25" y="4974956"/>
            <a:ext cx="1487086" cy="515444"/>
          </a:xfrm>
          <a:prstGeom prst="rect">
            <a:avLst/>
          </a:prstGeom>
        </p:spPr>
      </p:pic>
      <p:sp>
        <p:nvSpPr>
          <p:cNvPr id="27" name="Right Brace 26"/>
          <p:cNvSpPr/>
          <p:nvPr/>
        </p:nvSpPr>
        <p:spPr>
          <a:xfrm rot="5400000">
            <a:off x="5594272" y="4894666"/>
            <a:ext cx="87644" cy="183021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722989" y="595526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estimator </a:t>
            </a:r>
            <a:r>
              <a:rPr lang="en-US" b="1" dirty="0" smtClean="0"/>
              <a:t>bias</a:t>
            </a:r>
            <a:endParaRPr lang="en-US" b="1" dirty="0"/>
          </a:p>
        </p:txBody>
      </p:sp>
      <p:sp>
        <p:nvSpPr>
          <p:cNvPr id="29" name="Right Brace 28"/>
          <p:cNvSpPr/>
          <p:nvPr/>
        </p:nvSpPr>
        <p:spPr>
          <a:xfrm rot="5400000">
            <a:off x="7981635" y="5605626"/>
            <a:ext cx="114930" cy="38100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924829" y="5955268"/>
            <a:ext cx="2219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estimator </a:t>
            </a:r>
            <a:r>
              <a:rPr lang="en-US" b="1" dirty="0" smtClean="0"/>
              <a:t>variance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5499512" y="1549982"/>
            <a:ext cx="2726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Small     :</a:t>
            </a:r>
          </a:p>
          <a:p>
            <a:r>
              <a:rPr lang="en-US" dirty="0" smtClean="0"/>
              <a:t>low </a:t>
            </a:r>
            <a:r>
              <a:rPr lang="en-US" b="1" dirty="0" smtClean="0"/>
              <a:t>bias</a:t>
            </a:r>
            <a:r>
              <a:rPr lang="en-US" dirty="0" smtClean="0"/>
              <a:t>, high </a:t>
            </a:r>
            <a:r>
              <a:rPr lang="en-US" b="1" dirty="0" smtClean="0"/>
              <a:t>variance</a:t>
            </a:r>
            <a:endParaRPr lang="en-US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455" y="1601012"/>
            <a:ext cx="134057" cy="205029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235532" y="3200400"/>
            <a:ext cx="96948" cy="106643"/>
          </a:xfrm>
          <a:prstGeom prst="ellipse">
            <a:avLst/>
          </a:prstGeom>
          <a:gradFill>
            <a:gsLst>
              <a:gs pos="0">
                <a:srgbClr val="FFFF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5016" y="4831115"/>
            <a:ext cx="5677705" cy="85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Bias vs. Variance Trade-off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idx="1"/>
          </p:nvPr>
        </p:nvGraphicFramePr>
        <p:xfrm>
          <a:off x="1905000" y="1334563"/>
          <a:ext cx="6096000" cy="3352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4724400"/>
            <a:ext cx="108769" cy="9731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57400" y="1334565"/>
            <a:ext cx="2514599" cy="3269696"/>
          </a:xfrm>
          <a:prstGeom prst="rect">
            <a:avLst/>
          </a:prstGeom>
          <a:solidFill>
            <a:srgbClr val="00B0F0">
              <a:alpha val="26000"/>
            </a:srgbClr>
          </a:solidFill>
          <a:ln>
            <a:solidFill>
              <a:schemeClr val="accent1">
                <a:shade val="95000"/>
                <a:satMod val="105000"/>
                <a:alpha val="29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3285186" y="1371602"/>
            <a:ext cx="0" cy="3269696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16326" y="501506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EPE: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25" y="4974956"/>
            <a:ext cx="1487086" cy="515444"/>
          </a:xfrm>
          <a:prstGeom prst="rect">
            <a:avLst/>
          </a:prstGeom>
        </p:spPr>
      </p:pic>
      <p:sp>
        <p:nvSpPr>
          <p:cNvPr id="27" name="Right Brace 26"/>
          <p:cNvSpPr/>
          <p:nvPr/>
        </p:nvSpPr>
        <p:spPr>
          <a:xfrm rot="5400000">
            <a:off x="5594272" y="4894666"/>
            <a:ext cx="87644" cy="183021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722989" y="595526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estimator </a:t>
            </a:r>
            <a:r>
              <a:rPr lang="en-US" b="1" dirty="0" smtClean="0"/>
              <a:t>bias</a:t>
            </a:r>
            <a:endParaRPr lang="en-US" b="1" dirty="0"/>
          </a:p>
        </p:txBody>
      </p:sp>
      <p:sp>
        <p:nvSpPr>
          <p:cNvPr id="29" name="Right Brace 28"/>
          <p:cNvSpPr/>
          <p:nvPr/>
        </p:nvSpPr>
        <p:spPr>
          <a:xfrm rot="5400000">
            <a:off x="7981635" y="5605626"/>
            <a:ext cx="114930" cy="38100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924829" y="5955268"/>
            <a:ext cx="2219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estimator </a:t>
            </a:r>
            <a:r>
              <a:rPr lang="en-US" b="1" dirty="0" smtClean="0"/>
              <a:t>variance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5499512" y="1549982"/>
            <a:ext cx="2726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     :</a:t>
            </a:r>
          </a:p>
          <a:p>
            <a:r>
              <a:rPr lang="en-US" dirty="0" smtClean="0"/>
              <a:t>high </a:t>
            </a:r>
            <a:r>
              <a:rPr lang="en-US" b="1" dirty="0" smtClean="0"/>
              <a:t>bias</a:t>
            </a:r>
            <a:r>
              <a:rPr lang="en-US" dirty="0" smtClean="0"/>
              <a:t>, low </a:t>
            </a:r>
            <a:r>
              <a:rPr lang="en-US" b="1" dirty="0" smtClean="0"/>
              <a:t>variance</a:t>
            </a:r>
            <a:endParaRPr lang="en-US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455" y="1601012"/>
            <a:ext cx="134057" cy="205029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230880" y="2677160"/>
            <a:ext cx="96948" cy="106643"/>
          </a:xfrm>
          <a:prstGeom prst="ellipse">
            <a:avLst/>
          </a:prstGeom>
          <a:gradFill>
            <a:gsLst>
              <a:gs pos="0">
                <a:srgbClr val="FFFF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5016" y="4831115"/>
            <a:ext cx="5677705" cy="85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9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793453"/>
              </p:ext>
            </p:extLst>
          </p:nvPr>
        </p:nvGraphicFramePr>
        <p:xfrm>
          <a:off x="457200" y="1600201"/>
          <a:ext cx="82296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Bias vs. Variance Tradeoff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0825" y="13242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EPE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943" y="5476039"/>
            <a:ext cx="134057" cy="20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</a:t>
            </a:r>
            <a:r>
              <a:rPr lang="en-US" dirty="0" err="1" smtClean="0"/>
              <a:t>NN</a:t>
            </a:r>
            <a:r>
              <a:rPr lang="en-US" dirty="0" smtClean="0"/>
              <a:t> for Classification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3400" y="2286000"/>
            <a:ext cx="2640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Labels in discrete set</a:t>
            </a:r>
          </a:p>
          <a:p>
            <a:pPr marL="285750" indent="-285750">
              <a:buFont typeface="Wingdings" charset="2"/>
              <a:buChar char="q"/>
            </a:pPr>
            <a:endParaRPr lang="en-US" dirty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Majority vote: 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14" y="3651151"/>
            <a:ext cx="3301989" cy="387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784" y="2375846"/>
            <a:ext cx="193558" cy="2007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43" y="1066801"/>
            <a:ext cx="5479963" cy="48847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06485" y="580286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15-NN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3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</a:t>
            </a:r>
            <a:r>
              <a:rPr lang="en-US" dirty="0" err="1" smtClean="0"/>
              <a:t>NN</a:t>
            </a:r>
            <a:r>
              <a:rPr lang="en-US" dirty="0" smtClean="0"/>
              <a:t> for Classification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3400" y="2286000"/>
            <a:ext cx="2640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Labels in discrete set</a:t>
            </a:r>
          </a:p>
          <a:p>
            <a:pPr marL="285750" indent="-285750">
              <a:buFont typeface="Wingdings" charset="2"/>
              <a:buChar char="q"/>
            </a:pPr>
            <a:endParaRPr lang="en-US" dirty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Majority vote: 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14" y="3651151"/>
            <a:ext cx="3301989" cy="387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784" y="2375846"/>
            <a:ext cx="193558" cy="2007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80785" y="57912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1-NN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782" y="1076961"/>
            <a:ext cx="5054600" cy="480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0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1153065" y="1371600"/>
            <a:ext cx="1727639" cy="2041623"/>
            <a:chOff x="1153065" y="1066800"/>
            <a:chExt cx="1727639" cy="2041623"/>
          </a:xfrm>
        </p:grpSpPr>
        <p:sp>
          <p:nvSpPr>
            <p:cNvPr id="10" name="TextBox 9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4" name="Straight Connector 13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7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3" name="Left Brace 32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277107" y="1219200"/>
            <a:ext cx="1685293" cy="2157210"/>
            <a:chOff x="2286000" y="914400"/>
            <a:chExt cx="1685293" cy="215721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1" name="Rectangle 40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1613430"/>
            <a:ext cx="702544" cy="22940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 bwMode="auto">
          <a:xfrm>
            <a:off x="1353837" y="19545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429518" y="19477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6" name="Straight Connector 45"/>
          <p:cNvCxnSpPr>
            <a:stCxn id="10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11" idx="2"/>
          </p:cNvCxnSpPr>
          <p:nvPr/>
        </p:nvCxnSpPr>
        <p:spPr bwMode="auto">
          <a:xfrm flipH="1">
            <a:off x="2717556" y="18428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Oval Callout 49"/>
          <p:cNvSpPr/>
          <p:nvPr/>
        </p:nvSpPr>
        <p:spPr bwMode="auto">
          <a:xfrm>
            <a:off x="5410200" y="1066800"/>
            <a:ext cx="1143000" cy="762000"/>
          </a:xfrm>
          <a:prstGeom prst="wedgeEllipseCallout">
            <a:avLst>
              <a:gd name="adj1" fmla="val 86911"/>
              <a:gd name="adj2" fmla="val 5879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26658" y="4807803"/>
            <a:ext cx="5360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400" dirty="0" smtClean="0"/>
              <a:t> Prediction:   If                        then</a:t>
            </a:r>
          </a:p>
          <a:p>
            <a:pPr marL="285750" indent="-285750">
              <a:buFont typeface="Wingdings" charset="2"/>
              <a:buChar char="q"/>
            </a:pPr>
            <a:endParaRPr lang="en-US" sz="2400" dirty="0" smtClean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2873" y="1225495"/>
            <a:ext cx="1790127" cy="296550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9140" y="3581400"/>
            <a:ext cx="1488505" cy="35304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640311" y="2445931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for?</a:t>
            </a:r>
            <a:endParaRPr lang="en-US" sz="2400" dirty="0"/>
          </a:p>
        </p:txBody>
      </p:sp>
      <p:sp>
        <p:nvSpPr>
          <p:cNvPr id="57" name="Rectangle 56"/>
          <p:cNvSpPr/>
          <p:nvPr/>
        </p:nvSpPr>
        <p:spPr bwMode="auto">
          <a:xfrm rot="16200000">
            <a:off x="5943775" y="4600390"/>
            <a:ext cx="307881" cy="90054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58" name="Straight Connector 57"/>
          <p:cNvCxnSpPr/>
          <p:nvPr/>
        </p:nvCxnSpPr>
        <p:spPr bwMode="auto">
          <a:xfrm>
            <a:off x="5938389" y="4899802"/>
            <a:ext cx="0" cy="304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7180" y="4950934"/>
            <a:ext cx="147818" cy="228600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 bwMode="auto">
          <a:xfrm>
            <a:off x="6220098" y="4899802"/>
            <a:ext cx="0" cy="29337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5862189" y="4930590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70K</a:t>
            </a:r>
            <a:endParaRPr lang="en-US" sz="1000" dirty="0"/>
          </a:p>
        </p:txBody>
      </p:sp>
      <p:sp>
        <p:nvSpPr>
          <p:cNvPr id="63" name="TextBox 62"/>
          <p:cNvSpPr txBox="1"/>
          <p:nvPr/>
        </p:nvSpPr>
        <p:spPr>
          <a:xfrm>
            <a:off x="6167759" y="4922893"/>
            <a:ext cx="509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20ys</a:t>
            </a:r>
            <a:endParaRPr lang="en-US" sz="10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6120" y="4972921"/>
            <a:ext cx="598265" cy="17843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73525" y="4889066"/>
            <a:ext cx="976115" cy="356859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2408717" y="5415952"/>
            <a:ext cx="4960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400" dirty="0" smtClean="0"/>
              <a:t> Correlation:  If                     then </a:t>
            </a:r>
            <a:endParaRPr lang="en-US" sz="24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22866" y="3668494"/>
            <a:ext cx="1977734" cy="277577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5070045" y="55184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90857" y="5558866"/>
            <a:ext cx="188925" cy="251901"/>
          </a:xfrm>
          <a:prstGeom prst="rect">
            <a:avLst/>
          </a:prstGeom>
        </p:spPr>
      </p:pic>
      <p:sp>
        <p:nvSpPr>
          <p:cNvPr id="69" name="Up Arrow 68"/>
          <p:cNvSpPr/>
          <p:nvPr/>
        </p:nvSpPr>
        <p:spPr>
          <a:xfrm>
            <a:off x="5715000" y="5410200"/>
            <a:ext cx="288154" cy="41674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Up Arrow 69"/>
          <p:cNvSpPr/>
          <p:nvPr/>
        </p:nvSpPr>
        <p:spPr>
          <a:xfrm>
            <a:off x="7712529" y="5426529"/>
            <a:ext cx="288154" cy="41674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59926" y="1305275"/>
            <a:ext cx="312274" cy="29492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1189279" y="4114800"/>
            <a:ext cx="3061776" cy="467597"/>
            <a:chOff x="1189279" y="4114800"/>
            <a:chExt cx="3061776" cy="467597"/>
          </a:xfrm>
        </p:grpSpPr>
        <p:sp>
          <p:nvSpPr>
            <p:cNvPr id="71" name="TextBox 70"/>
            <p:cNvSpPr txBox="1"/>
            <p:nvPr/>
          </p:nvSpPr>
          <p:spPr>
            <a:xfrm>
              <a:off x="1189279" y="4120732"/>
              <a:ext cx="13821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for some</a:t>
              </a:r>
              <a:endParaRPr lang="en-US" sz="2400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90800" y="4114800"/>
              <a:ext cx="1660255" cy="391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733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50" grpId="0" animBg="1"/>
      <p:bldP spid="53" grpId="0"/>
      <p:bldP spid="55" grpId="0"/>
      <p:bldP spid="57" grpId="0" animBg="1"/>
      <p:bldP spid="62" grpId="0"/>
      <p:bldP spid="63" grpId="0"/>
      <p:bldP spid="65" grpId="0"/>
      <p:bldP spid="67" grpId="0"/>
      <p:bldP spid="69" grpId="0" animBg="1"/>
      <p:bldP spid="7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k-NN?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90600" y="2362200"/>
            <a:ext cx="77123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400" dirty="0" smtClean="0"/>
              <a:t>Almost no statistical assumption other than continuity</a:t>
            </a:r>
          </a:p>
          <a:p>
            <a:r>
              <a:rPr lang="en-US" sz="2400" dirty="0" smtClean="0"/>
              <a:t>(though smoothness helps)</a:t>
            </a:r>
          </a:p>
          <a:p>
            <a:pPr marL="285750" indent="-285750">
              <a:buFont typeface="Wingdings" charset="2"/>
              <a:buChar char="q"/>
            </a:pPr>
            <a:endParaRPr lang="en-US" sz="2400" dirty="0"/>
          </a:p>
          <a:p>
            <a:pPr marL="285750" indent="-285750">
              <a:buFont typeface="Wingdings" charset="2"/>
              <a:buChar char="q"/>
            </a:pPr>
            <a:r>
              <a:rPr lang="en-US" sz="2400" dirty="0" smtClean="0"/>
              <a:t>Very simple to code!</a:t>
            </a:r>
          </a:p>
          <a:p>
            <a:pPr marL="285750" indent="-285750">
              <a:buFont typeface="Wingdings" charset="2"/>
              <a:buChar char="q"/>
            </a:pPr>
            <a:endParaRPr lang="en-US" sz="2400" dirty="0"/>
          </a:p>
          <a:p>
            <a:pPr marL="285750" indent="-285750">
              <a:buFont typeface="Wingdings" charset="2"/>
              <a:buChar char="q"/>
            </a:pPr>
            <a:r>
              <a:rPr lang="en-US" sz="2400" dirty="0" smtClean="0"/>
              <a:t>Works well in many cases!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975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Implementation via Map-Reduce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0" y="3323829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>
                <a:solidFill>
                  <a:srgbClr val="000000"/>
                </a:solidFill>
                <a:latin typeface="Menlo-Regular" charset="0"/>
              </a:rPr>
              <a:t>rdd</a:t>
            </a:r>
            <a:r>
              <a:rPr lang="sv-SE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sv-SE" sz="1600" dirty="0" err="1" smtClean="0">
                <a:solidFill>
                  <a:srgbClr val="000000"/>
                </a:solidFill>
                <a:latin typeface="Menlo-Regular" charset="0"/>
              </a:rPr>
              <a:t>sc.parallelize</a:t>
            </a:r>
            <a:r>
              <a:rPr lang="sv-SE" sz="1600" dirty="0" smtClean="0">
                <a:solidFill>
                  <a:srgbClr val="000000"/>
                </a:solidFill>
                <a:latin typeface="Menlo-Regular" charset="0"/>
              </a:rPr>
              <a:t>(</a:t>
            </a:r>
          </a:p>
          <a:p>
            <a:r>
              <a:rPr lang="sv-SE" sz="16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sv-SE" sz="1600" dirty="0" smtClean="0">
                <a:solidFill>
                  <a:srgbClr val="000000"/>
                </a:solidFill>
                <a:latin typeface="Menlo-Regular" charset="0"/>
              </a:rPr>
              <a:t>[(</a:t>
            </a:r>
            <a:r>
              <a:rPr lang="sv-SE" sz="1600" dirty="0">
                <a:solidFill>
                  <a:srgbClr val="000000"/>
                </a:solidFill>
                <a:latin typeface="Menlo-Regular" charset="0"/>
              </a:rPr>
              <a:t>x1,y1</a:t>
            </a:r>
            <a:r>
              <a:rPr lang="sv-SE" sz="1600" dirty="0" smtClean="0">
                <a:solidFill>
                  <a:srgbClr val="000000"/>
                </a:solidFill>
                <a:latin typeface="Menlo-Regular" charset="0"/>
              </a:rPr>
              <a:t>), (</a:t>
            </a:r>
            <a:r>
              <a:rPr lang="sv-SE" sz="1600" dirty="0">
                <a:solidFill>
                  <a:srgbClr val="000000"/>
                </a:solidFill>
                <a:latin typeface="Menlo-Regular" charset="0"/>
              </a:rPr>
              <a:t>x2,y2</a:t>
            </a:r>
            <a:r>
              <a:rPr lang="sv-SE" sz="1600" dirty="0" smtClean="0">
                <a:solidFill>
                  <a:srgbClr val="000000"/>
                </a:solidFill>
                <a:latin typeface="Menlo-Regular" charset="0"/>
              </a:rPr>
              <a:t>), …,   (</a:t>
            </a:r>
            <a:r>
              <a:rPr lang="sv-SE" sz="1600" dirty="0" err="1">
                <a:solidFill>
                  <a:srgbClr val="000000"/>
                </a:solidFill>
                <a:latin typeface="Menlo-Regular" charset="0"/>
              </a:rPr>
              <a:t>xn,yn</a:t>
            </a:r>
            <a:r>
              <a:rPr lang="sv-SE" sz="1600" dirty="0" smtClean="0">
                <a:solidFill>
                  <a:srgbClr val="000000"/>
                </a:solidFill>
                <a:latin typeface="Menlo-Regular" charset="0"/>
              </a:rPr>
              <a:t>)])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562377" y="4034934"/>
            <a:ext cx="3640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>
                <a:solidFill>
                  <a:srgbClr val="000000"/>
                </a:solidFill>
                <a:latin typeface="Menlo-Regular" charset="0"/>
              </a:rPr>
              <a:t>x = </a:t>
            </a:r>
            <a:r>
              <a:rPr lang="pl-PL" sz="1600" dirty="0" err="1">
                <a:solidFill>
                  <a:srgbClr val="000000"/>
                </a:solidFill>
                <a:latin typeface="Menlo-Regular" charset="0"/>
              </a:rPr>
              <a:t>np.array</a:t>
            </a:r>
            <a:r>
              <a:rPr lang="pl-PL" sz="1600" dirty="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pl-PL" sz="1600" dirty="0">
                <a:solidFill>
                  <a:srgbClr val="2D961E"/>
                </a:solidFill>
                <a:latin typeface="Menlo-Regular" charset="0"/>
              </a:rPr>
              <a:t>0.1</a:t>
            </a:r>
            <a:r>
              <a:rPr lang="pl-PL" sz="1600" dirty="0">
                <a:solidFill>
                  <a:srgbClr val="000000"/>
                </a:solidFill>
                <a:latin typeface="Menlo-Regular" charset="0"/>
              </a:rPr>
              <a:t>,</a:t>
            </a:r>
            <a:r>
              <a:rPr lang="pl-PL" sz="1600" dirty="0">
                <a:solidFill>
                  <a:srgbClr val="2D961E"/>
                </a:solidFill>
                <a:latin typeface="Menlo-Regular" charset="0"/>
              </a:rPr>
              <a:t>0.4</a:t>
            </a:r>
            <a:r>
              <a:rPr lang="pl-PL" sz="1600" dirty="0">
                <a:solidFill>
                  <a:srgbClr val="000000"/>
                </a:solidFill>
                <a:latin typeface="Menlo-Regular" charset="0"/>
              </a:rPr>
              <a:t>,-</a:t>
            </a:r>
            <a:r>
              <a:rPr lang="pl-PL" sz="1600" dirty="0">
                <a:solidFill>
                  <a:srgbClr val="2D961E"/>
                </a:solidFill>
                <a:latin typeface="Menlo-Regular" charset="0"/>
              </a:rPr>
              <a:t>2.0</a:t>
            </a:r>
            <a:r>
              <a:rPr lang="pl-PL" sz="1600" dirty="0" smtClean="0">
                <a:solidFill>
                  <a:srgbClr val="000000"/>
                </a:solidFill>
                <a:latin typeface="Menlo-Regular" charset="0"/>
              </a:rPr>
              <a:t>])</a:t>
            </a:r>
          </a:p>
          <a:p>
            <a:r>
              <a:rPr lang="cs-CZ" sz="1600" dirty="0" smtClean="0">
                <a:solidFill>
                  <a:srgbClr val="000000"/>
                </a:solidFill>
                <a:latin typeface="Menlo-Regular" charset="0"/>
              </a:rPr>
              <a:t>k = </a:t>
            </a:r>
            <a:r>
              <a:rPr lang="cs-CZ" sz="1600" dirty="0" smtClean="0">
                <a:solidFill>
                  <a:srgbClr val="2D961E"/>
                </a:solidFill>
                <a:latin typeface="Menlo-Regular" charset="0"/>
              </a:rPr>
              <a:t>10</a:t>
            </a:r>
            <a:endParaRPr lang="en-US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583495" y="4884003"/>
            <a:ext cx="6973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k_nearest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rdd.map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( </a:t>
            </a:r>
            <a:r>
              <a:rPr lang="en-US" sz="1600" b="1" dirty="0">
                <a:solidFill>
                  <a:srgbClr val="2D961E"/>
                </a:solidFill>
                <a:latin typeface="Menlo-Bold" charset="0"/>
              </a:rPr>
              <a:t>lambda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xi,yi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): </a:t>
            </a:r>
          </a:p>
          <a:p>
            <a:r>
              <a:rPr lang="pl-PL" sz="1600" dirty="0">
                <a:solidFill>
                  <a:srgbClr val="2D961E"/>
                </a:solidFill>
                <a:latin typeface="Menlo-Regular" charset="0"/>
              </a:rPr>
              <a:t> </a:t>
            </a:r>
            <a:r>
              <a:rPr lang="pl-PL" sz="1600" dirty="0" smtClean="0">
                <a:solidFill>
                  <a:srgbClr val="2D961E"/>
                </a:solidFill>
                <a:latin typeface="Menlo-Regular" charset="0"/>
              </a:rPr>
              <a:t>            </a:t>
            </a:r>
            <a:r>
              <a:rPr lang="pl-PL" sz="16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pl-PL" sz="1600" dirty="0" err="1" smtClean="0">
                <a:solidFill>
                  <a:srgbClr val="000000"/>
                </a:solidFill>
                <a:latin typeface="Menlo-Regular" charset="0"/>
              </a:rPr>
              <a:t>np.linalg.norm</a:t>
            </a:r>
            <a:r>
              <a:rPr lang="pl-PL" sz="1600" dirty="0" smtClean="0">
                <a:solidFill>
                  <a:srgbClr val="000000"/>
                </a:solidFill>
                <a:latin typeface="Menlo-Regular" charset="0"/>
              </a:rPr>
              <a:t>(xi-x</a:t>
            </a:r>
            <a:r>
              <a:rPr lang="pl-PL" sz="1600" dirty="0">
                <a:solidFill>
                  <a:srgbClr val="000000"/>
                </a:solidFill>
                <a:latin typeface="Menlo-Regular" charset="0"/>
              </a:rPr>
              <a:t>),</a:t>
            </a:r>
            <a:r>
              <a:rPr lang="pl-PL" sz="1600" dirty="0" err="1">
                <a:solidFill>
                  <a:srgbClr val="000000"/>
                </a:solidFill>
                <a:latin typeface="Menlo-Regular" charset="0"/>
              </a:rPr>
              <a:t>yi</a:t>
            </a:r>
            <a:r>
              <a:rPr lang="pl-PL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1600" dirty="0">
                <a:solidFill>
                  <a:srgbClr val="2D961E"/>
                </a:solidFill>
                <a:latin typeface="Menlo-Regular" charset="0"/>
              </a:rPr>
              <a:t> </a:t>
            </a:r>
            <a:r>
              <a:rPr lang="en-US" sz="1600" dirty="0" smtClean="0">
                <a:solidFill>
                  <a:srgbClr val="2D961E"/>
                </a:solidFill>
                <a:latin typeface="Menlo-Regular" charset="0"/>
              </a:rPr>
              <a:t>           </a:t>
            </a:r>
            <a:r>
              <a:rPr lang="en-US" sz="1600" dirty="0" smtClean="0">
                <a:solidFill>
                  <a:srgbClr val="000000"/>
                </a:solidFill>
                <a:latin typeface="Menlo-Regular" charset="0"/>
              </a:rPr>
              <a:t>).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takeOrdered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(k, key=</a:t>
            </a:r>
            <a:r>
              <a:rPr lang="en-US" sz="1600" b="1" dirty="0">
                <a:solidFill>
                  <a:srgbClr val="2D961E"/>
                </a:solidFill>
                <a:latin typeface="Menlo-Bold" charset="0"/>
              </a:rPr>
              <a:t>lambda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dist,y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):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dist</a:t>
            </a:r>
            <a:r>
              <a:rPr lang="en-US" sz="1600" dirty="0" smtClean="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562377" y="5833646"/>
            <a:ext cx="5985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y_hat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sz="1600" dirty="0">
                <a:solidFill>
                  <a:srgbClr val="2D961E"/>
                </a:solidFill>
                <a:latin typeface="Menlo-Regular" charset="0"/>
              </a:rPr>
              <a:t>1.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/k*</a:t>
            </a:r>
            <a:r>
              <a:rPr lang="en-US" sz="1600" dirty="0">
                <a:solidFill>
                  <a:srgbClr val="2D961E"/>
                </a:solidFill>
                <a:latin typeface="Menlo-Regular" charset="0"/>
              </a:rPr>
              <a:t>sum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([y </a:t>
            </a:r>
            <a:r>
              <a:rPr lang="en-US" sz="1600" b="1" dirty="0">
                <a:solidFill>
                  <a:srgbClr val="2D961E"/>
                </a:solidFill>
                <a:latin typeface="Menlo-Bold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dist,y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sz="1600" b="1" dirty="0">
                <a:solidFill>
                  <a:srgbClr val="C200FF"/>
                </a:solidFill>
                <a:latin typeface="Menlo-Bold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k_nearest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])</a:t>
            </a:r>
            <a:endParaRPr lang="en-US" sz="16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152400" y="1219278"/>
            <a:ext cx="2671365" cy="1714351"/>
            <a:chOff x="528202" y="1209324"/>
            <a:chExt cx="3434198" cy="22038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925865" y="2002043"/>
              <a:ext cx="319208" cy="326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3" descr="C:\Users\ioannidiss.AM\AppData\Local\Microsoft\Windows\Temporary Internet Files\Content.IE5\RQ0SPBYQ\MC900433954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931111" y="2406754"/>
              <a:ext cx="321321" cy="321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Rectangle 11"/>
            <p:cNvSpPr/>
            <p:nvPr/>
          </p:nvSpPr>
          <p:spPr bwMode="auto">
            <a:xfrm rot="16200000">
              <a:off x="1652165" y="28090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369688" y="19654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7446" y="20079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5" name="Straight Connector 14"/>
            <p:cNvCxnSpPr/>
            <p:nvPr/>
          </p:nvCxnSpPr>
          <p:spPr bwMode="auto">
            <a:xfrm>
              <a:off x="1369688" y="22702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1646779" y="31084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5570" y="3159554"/>
              <a:ext cx="147818" cy="228600"/>
            </a:xfrm>
            <a:prstGeom prst="rect">
              <a:avLst/>
            </a:prstGeom>
          </p:spPr>
        </p:pic>
        <p:sp>
          <p:nvSpPr>
            <p:cNvPr id="18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635193"/>
              <a:ext cx="533400" cy="413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600" dirty="0"/>
                <a:t>…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4889" y="2312998"/>
              <a:ext cx="147818" cy="2286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auto">
            <a:xfrm>
              <a:off x="1646779" y="19654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 bwMode="auto">
            <a:xfrm>
              <a:off x="1928488" y="31084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1649342" y="22702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/>
            <p:nvPr/>
          </p:nvSpPr>
          <p:spPr bwMode="auto">
            <a:xfrm>
              <a:off x="1925409" y="19654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 bwMode="auto">
            <a:xfrm>
              <a:off x="1918482" y="22702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/>
            <p:cNvSpPr txBox="1"/>
            <p:nvPr/>
          </p:nvSpPr>
          <p:spPr>
            <a:xfrm>
              <a:off x="1867681" y="1985536"/>
              <a:ext cx="533400" cy="237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19ys</a:t>
              </a:r>
              <a:endParaRPr lang="en-US" sz="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379" y="2298802"/>
              <a:ext cx="533400" cy="237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34ys</a:t>
              </a:r>
              <a:endParaRPr lang="en-US" sz="6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93668" y="1993213"/>
              <a:ext cx="434109" cy="237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40K</a:t>
              </a:r>
              <a:endParaRPr lang="en-US" sz="6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85203" y="2298783"/>
              <a:ext cx="434109" cy="237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55K</a:t>
              </a:r>
              <a:endParaRPr lang="en-US" sz="6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70578" y="3139210"/>
              <a:ext cx="434109" cy="237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90K</a:t>
              </a:r>
              <a:endParaRPr lang="en-US" sz="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76149" y="3131513"/>
              <a:ext cx="509539" cy="237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24ys</a:t>
              </a:r>
              <a:endParaRPr lang="en-US" sz="600" dirty="0"/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1295105" y="1442630"/>
              <a:ext cx="990601" cy="296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Gender</a:t>
              </a:r>
              <a:endParaRPr lang="en-US" sz="1100" dirty="0"/>
            </a:p>
          </p:txBody>
        </p:sp>
        <p:sp>
          <p:nvSpPr>
            <p:cNvPr id="32" name="TextBox 31"/>
            <p:cNvSpPr txBox="1"/>
            <p:nvPr/>
          </p:nvSpPr>
          <p:spPr>
            <a:xfrm rot="19289708">
              <a:off x="1575118" y="1420990"/>
              <a:ext cx="990601" cy="296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Weight</a:t>
              </a:r>
              <a:endParaRPr lang="en-US" sz="1100" dirty="0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3400" y="1600200"/>
              <a:ext cx="755985" cy="254167"/>
            </a:xfrm>
            <a:prstGeom prst="rect">
              <a:avLst/>
            </a:prstGeom>
          </p:spPr>
        </p:pic>
        <p:sp>
          <p:nvSpPr>
            <p:cNvPr id="34" name="Left Brace 33"/>
            <p:cNvSpPr/>
            <p:nvPr/>
          </p:nvSpPr>
          <p:spPr bwMode="auto">
            <a:xfrm>
              <a:off x="714022" y="2161916"/>
              <a:ext cx="152400" cy="1196529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8202" y="2683780"/>
              <a:ext cx="136518" cy="114500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2277107" y="1209324"/>
              <a:ext cx="1685293" cy="2175841"/>
              <a:chOff x="2286000" y="904524"/>
              <a:chExt cx="1685293" cy="2175841"/>
            </a:xfrm>
          </p:grpSpPr>
          <p:sp>
            <p:nvSpPr>
              <p:cNvPr id="37" name="Rectangle 36"/>
              <p:cNvSpPr/>
              <p:nvPr/>
            </p:nvSpPr>
            <p:spPr bwMode="auto">
              <a:xfrm>
                <a:off x="2439445" y="1637921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1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38" name="Straight Connector 37"/>
              <p:cNvCxnSpPr/>
              <p:nvPr/>
            </p:nvCxnSpPr>
            <p:spPr bwMode="auto">
              <a:xfrm>
                <a:off x="2439445" y="1942721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9" name="TextBox 38"/>
              <p:cNvSpPr txBox="1"/>
              <p:nvPr/>
            </p:nvSpPr>
            <p:spPr>
              <a:xfrm rot="19289708">
                <a:off x="2286000" y="904524"/>
                <a:ext cx="1685293" cy="296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Blood Pressure </a:t>
                </a:r>
                <a:endParaRPr lang="en-US" sz="1100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377356" y="1640589"/>
                <a:ext cx="464082" cy="316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3.1</a:t>
                </a:r>
                <a:endParaRPr lang="en-US" sz="1000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368890" y="1925633"/>
                <a:ext cx="464082" cy="316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1.2</a:t>
                </a:r>
                <a:endParaRPr lang="en-US" sz="1000" dirty="0"/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 rot="16200000">
                <a:off x="2439446" y="2780920"/>
                <a:ext cx="276578" cy="304799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1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363622" y="2763833"/>
                <a:ext cx="464082" cy="316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2.5</a:t>
                </a:r>
                <a:endParaRPr lang="en-US" sz="1000" dirty="0"/>
              </a:p>
            </p:txBody>
          </p:sp>
        </p:grp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71800" y="1613430"/>
              <a:ext cx="702544" cy="229403"/>
            </a:xfrm>
            <a:prstGeom prst="rect">
              <a:avLst/>
            </a:prstGeom>
          </p:spPr>
        </p:pic>
        <p:sp>
          <p:nvSpPr>
            <p:cNvPr id="45" name="Rectangle 44"/>
            <p:cNvSpPr/>
            <p:nvPr/>
          </p:nvSpPr>
          <p:spPr bwMode="auto">
            <a:xfrm>
              <a:off x="1353837" y="1954557"/>
              <a:ext cx="923282" cy="322562"/>
            </a:xfrm>
            <a:prstGeom prst="rect">
              <a:avLst/>
            </a:prstGeom>
            <a:solidFill>
              <a:srgbClr val="00B8FF">
                <a:alpha val="35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2429518" y="1947701"/>
              <a:ext cx="288038" cy="284177"/>
            </a:xfrm>
            <a:prstGeom prst="rect">
              <a:avLst/>
            </a:prstGeom>
            <a:solidFill>
              <a:srgbClr val="00B8FF">
                <a:alpha val="35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47" name="Straight Connector 46"/>
            <p:cNvCxnSpPr>
              <a:stCxn id="45" idx="1"/>
            </p:cNvCxnSpPr>
            <p:nvPr/>
          </p:nvCxnSpPr>
          <p:spPr bwMode="auto">
            <a:xfrm flipH="1" flipV="1">
              <a:off x="1170847" y="1887791"/>
              <a:ext cx="182990" cy="22804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>
              <a:stCxn id="19" idx="2"/>
            </p:cNvCxnSpPr>
            <p:nvPr/>
          </p:nvCxnSpPr>
          <p:spPr bwMode="auto">
            <a:xfrm flipH="1">
              <a:off x="2717556" y="1842833"/>
              <a:ext cx="605516" cy="24695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3800" y="2026862"/>
            <a:ext cx="2078958" cy="71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3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Implementation in Practice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grpSp>
        <p:nvGrpSpPr>
          <p:cNvPr id="49" name="Group 48"/>
          <p:cNvGrpSpPr/>
          <p:nvPr/>
        </p:nvGrpSpPr>
        <p:grpSpPr>
          <a:xfrm>
            <a:off x="152400" y="1219278"/>
            <a:ext cx="2671365" cy="1714351"/>
            <a:chOff x="528202" y="1209324"/>
            <a:chExt cx="3434198" cy="22038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925865" y="2002043"/>
              <a:ext cx="319208" cy="326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3" descr="C:\Users\ioannidiss.AM\AppData\Local\Microsoft\Windows\Temporary Internet Files\Content.IE5\RQ0SPBYQ\MC900433954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931111" y="2406754"/>
              <a:ext cx="321321" cy="321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Rectangle 11"/>
            <p:cNvSpPr/>
            <p:nvPr/>
          </p:nvSpPr>
          <p:spPr bwMode="auto">
            <a:xfrm rot="16200000">
              <a:off x="1652165" y="28090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369688" y="19654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7446" y="20079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5" name="Straight Connector 14"/>
            <p:cNvCxnSpPr/>
            <p:nvPr/>
          </p:nvCxnSpPr>
          <p:spPr bwMode="auto">
            <a:xfrm>
              <a:off x="1369688" y="22702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1646779" y="31084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5570" y="3159554"/>
              <a:ext cx="147818" cy="228600"/>
            </a:xfrm>
            <a:prstGeom prst="rect">
              <a:avLst/>
            </a:prstGeom>
          </p:spPr>
        </p:pic>
        <p:sp>
          <p:nvSpPr>
            <p:cNvPr id="18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635193"/>
              <a:ext cx="533400" cy="413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600" dirty="0"/>
                <a:t>…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4889" y="2312998"/>
              <a:ext cx="147818" cy="2286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auto">
            <a:xfrm>
              <a:off x="1646779" y="19654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 bwMode="auto">
            <a:xfrm>
              <a:off x="1928488" y="31084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1649342" y="22702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/>
            <p:nvPr/>
          </p:nvSpPr>
          <p:spPr bwMode="auto">
            <a:xfrm>
              <a:off x="1925409" y="19654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 bwMode="auto">
            <a:xfrm>
              <a:off x="1918482" y="22702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/>
            <p:cNvSpPr txBox="1"/>
            <p:nvPr/>
          </p:nvSpPr>
          <p:spPr>
            <a:xfrm>
              <a:off x="1867681" y="1985536"/>
              <a:ext cx="533400" cy="237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19ys</a:t>
              </a:r>
              <a:endParaRPr lang="en-US" sz="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379" y="2298802"/>
              <a:ext cx="533400" cy="237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34ys</a:t>
              </a:r>
              <a:endParaRPr lang="en-US" sz="6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93668" y="1993213"/>
              <a:ext cx="434109" cy="237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40K</a:t>
              </a:r>
              <a:endParaRPr lang="en-US" sz="6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85203" y="2298783"/>
              <a:ext cx="434109" cy="237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55K</a:t>
              </a:r>
              <a:endParaRPr lang="en-US" sz="6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70578" y="3139210"/>
              <a:ext cx="434109" cy="237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90K</a:t>
              </a:r>
              <a:endParaRPr lang="en-US" sz="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76149" y="3131513"/>
              <a:ext cx="509539" cy="237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24ys</a:t>
              </a:r>
              <a:endParaRPr lang="en-US" sz="600" dirty="0"/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1295105" y="1442630"/>
              <a:ext cx="990601" cy="296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Gender</a:t>
              </a:r>
              <a:endParaRPr lang="en-US" sz="1100" dirty="0"/>
            </a:p>
          </p:txBody>
        </p:sp>
        <p:sp>
          <p:nvSpPr>
            <p:cNvPr id="32" name="TextBox 31"/>
            <p:cNvSpPr txBox="1"/>
            <p:nvPr/>
          </p:nvSpPr>
          <p:spPr>
            <a:xfrm rot="19289708">
              <a:off x="1575118" y="1420990"/>
              <a:ext cx="990601" cy="296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Weight</a:t>
              </a:r>
              <a:endParaRPr lang="en-US" sz="1100" dirty="0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3400" y="1600200"/>
              <a:ext cx="755985" cy="254167"/>
            </a:xfrm>
            <a:prstGeom prst="rect">
              <a:avLst/>
            </a:prstGeom>
          </p:spPr>
        </p:pic>
        <p:sp>
          <p:nvSpPr>
            <p:cNvPr id="34" name="Left Brace 33"/>
            <p:cNvSpPr/>
            <p:nvPr/>
          </p:nvSpPr>
          <p:spPr bwMode="auto">
            <a:xfrm>
              <a:off x="714022" y="2161916"/>
              <a:ext cx="152400" cy="1196529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8202" y="2683780"/>
              <a:ext cx="136518" cy="114500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2277107" y="1209324"/>
              <a:ext cx="1685293" cy="2175841"/>
              <a:chOff x="2286000" y="904524"/>
              <a:chExt cx="1685293" cy="2175841"/>
            </a:xfrm>
          </p:grpSpPr>
          <p:sp>
            <p:nvSpPr>
              <p:cNvPr id="37" name="Rectangle 36"/>
              <p:cNvSpPr/>
              <p:nvPr/>
            </p:nvSpPr>
            <p:spPr bwMode="auto">
              <a:xfrm>
                <a:off x="2439445" y="1637921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1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38" name="Straight Connector 37"/>
              <p:cNvCxnSpPr/>
              <p:nvPr/>
            </p:nvCxnSpPr>
            <p:spPr bwMode="auto">
              <a:xfrm>
                <a:off x="2439445" y="1942721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9" name="TextBox 38"/>
              <p:cNvSpPr txBox="1"/>
              <p:nvPr/>
            </p:nvSpPr>
            <p:spPr>
              <a:xfrm rot="19289708">
                <a:off x="2286000" y="904524"/>
                <a:ext cx="1685293" cy="296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Blood Pressure </a:t>
                </a:r>
                <a:endParaRPr lang="en-US" sz="1100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377356" y="1640589"/>
                <a:ext cx="464082" cy="316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3.1</a:t>
                </a:r>
                <a:endParaRPr lang="en-US" sz="1000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368890" y="1925633"/>
                <a:ext cx="464082" cy="316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1.2</a:t>
                </a:r>
                <a:endParaRPr lang="en-US" sz="1000" dirty="0"/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 rot="16200000">
                <a:off x="2439446" y="2780920"/>
                <a:ext cx="276578" cy="304799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1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363622" y="2763833"/>
                <a:ext cx="464082" cy="316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2.5</a:t>
                </a:r>
                <a:endParaRPr lang="en-US" sz="1000" dirty="0"/>
              </a:p>
            </p:txBody>
          </p:sp>
        </p:grp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71800" y="1613430"/>
              <a:ext cx="702544" cy="229403"/>
            </a:xfrm>
            <a:prstGeom prst="rect">
              <a:avLst/>
            </a:prstGeom>
          </p:spPr>
        </p:pic>
        <p:sp>
          <p:nvSpPr>
            <p:cNvPr id="45" name="Rectangle 44"/>
            <p:cNvSpPr/>
            <p:nvPr/>
          </p:nvSpPr>
          <p:spPr bwMode="auto">
            <a:xfrm>
              <a:off x="1353837" y="1954557"/>
              <a:ext cx="923282" cy="322562"/>
            </a:xfrm>
            <a:prstGeom prst="rect">
              <a:avLst/>
            </a:prstGeom>
            <a:solidFill>
              <a:srgbClr val="00B8FF">
                <a:alpha val="35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2429518" y="1947701"/>
              <a:ext cx="288038" cy="284177"/>
            </a:xfrm>
            <a:prstGeom prst="rect">
              <a:avLst/>
            </a:prstGeom>
            <a:solidFill>
              <a:srgbClr val="00B8FF">
                <a:alpha val="35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47" name="Straight Connector 46"/>
            <p:cNvCxnSpPr>
              <a:stCxn id="45" idx="1"/>
            </p:cNvCxnSpPr>
            <p:nvPr/>
          </p:nvCxnSpPr>
          <p:spPr bwMode="auto">
            <a:xfrm flipH="1" flipV="1">
              <a:off x="1170847" y="1887791"/>
              <a:ext cx="182990" cy="22804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>
              <a:stCxn id="19" idx="2"/>
            </p:cNvCxnSpPr>
            <p:nvPr/>
          </p:nvCxnSpPr>
          <p:spPr bwMode="auto">
            <a:xfrm flipH="1">
              <a:off x="2717556" y="1842833"/>
              <a:ext cx="605516" cy="24695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3800" y="2026862"/>
            <a:ext cx="2078958" cy="71688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85882" y="3276600"/>
            <a:ext cx="7567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400" dirty="0" smtClean="0"/>
              <a:t>Use specifically designed </a:t>
            </a:r>
            <a:r>
              <a:rPr lang="en-US" sz="2400" b="1" dirty="0" smtClean="0"/>
              <a:t>data structure </a:t>
            </a:r>
            <a:r>
              <a:rPr lang="en-US" sz="2400" dirty="0" smtClean="0"/>
              <a:t>for  nearest-neighbor queries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sz="2400" dirty="0" smtClean="0"/>
              <a:t>Cover trees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sz="2400" dirty="0" smtClean="0"/>
              <a:t>Locality Sensitive Hashing</a:t>
            </a:r>
          </a:p>
          <a:p>
            <a:pPr marL="742950" lvl="1" indent="-285750">
              <a:buFont typeface="Wingdings" charset="2"/>
              <a:buChar char="q"/>
            </a:pPr>
            <a:endParaRPr lang="en-US" sz="2400" dirty="0" smtClean="0"/>
          </a:p>
          <a:p>
            <a:pPr marL="285750" indent="-285750">
              <a:buFont typeface="Wingdings" charset="2"/>
              <a:buChar char="q"/>
            </a:pPr>
            <a:r>
              <a:rPr lang="en-US" sz="2400" dirty="0" smtClean="0"/>
              <a:t>Cost per query: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00" y="5514357"/>
            <a:ext cx="2547633" cy="35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0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b="1" dirty="0" smtClean="0"/>
              <a:t>not</a:t>
            </a:r>
            <a:r>
              <a:rPr lang="en-US" dirty="0" smtClean="0"/>
              <a:t> k-NN?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58472" y="1925260"/>
            <a:ext cx="4224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 the curse </a:t>
            </a:r>
            <a:r>
              <a:rPr lang="en-US" sz="2400" smtClean="0"/>
              <a:t>of dimensionality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667000"/>
            <a:ext cx="6149098" cy="16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8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Curse of Dimensionality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905000" y="4216066"/>
            <a:ext cx="5791200" cy="0"/>
          </a:xfrm>
          <a:prstGeom prst="straightConnector1">
            <a:avLst/>
          </a:prstGeom>
          <a:ln w="73025"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607" y="1981200"/>
            <a:ext cx="3043880" cy="291771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2408707" y="4102198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9600" y="1524000"/>
            <a:ext cx="80906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Suppose  that              , and that you have a dataset of       samples, where</a:t>
            </a:r>
          </a:p>
          <a:p>
            <a:pPr marL="285750" indent="-285750">
              <a:buFont typeface="Wingdings" charset="2"/>
              <a:buChar char="q"/>
            </a:pPr>
            <a:endParaRPr lang="en-US" dirty="0"/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419" y="1593291"/>
            <a:ext cx="638741" cy="2050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200" y="1664336"/>
            <a:ext cx="157714" cy="13405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743200" y="4104306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05200" y="4104306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495800" y="4104306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105400" y="4109386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019800" y="4114466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553200" y="4110251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315200" y="4110251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09600" y="2638028"/>
            <a:ext cx="6934200" cy="369332"/>
            <a:chOff x="609600" y="2638028"/>
            <a:chExt cx="6934200" cy="36933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1200" y="2680029"/>
              <a:ext cx="512571" cy="29177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609600" y="2638028"/>
              <a:ext cx="693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q"/>
              </a:pPr>
              <a:r>
                <a:rPr lang="en-US" dirty="0"/>
                <a:t>Suppose that points are distributed </a:t>
              </a:r>
              <a:r>
                <a:rPr lang="en-US" dirty="0" err="1"/>
                <a:t>u.a.r</a:t>
              </a:r>
              <a:r>
                <a:rPr lang="en-US" dirty="0"/>
                <a:t>. over            :  </a:t>
              </a:r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4612640" y="3987466"/>
            <a:ext cx="609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252487"/>
            <a:ext cx="451635" cy="53049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9064" y="4468237"/>
            <a:ext cx="126171" cy="20502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2400" y="4391531"/>
            <a:ext cx="86025" cy="17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3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Curse of Dimensionality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583917" y="2324533"/>
            <a:ext cx="5791200" cy="0"/>
          </a:xfrm>
          <a:prstGeom prst="straightConnector1">
            <a:avLst/>
          </a:prstGeom>
          <a:ln w="73025"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087624" y="2210665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422117" y="2212773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184117" y="2212773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174717" y="2212773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84317" y="2217853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698717" y="2222933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232117" y="2218718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994117" y="2218718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291557" y="2095933"/>
            <a:ext cx="609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917" y="1360954"/>
            <a:ext cx="451635" cy="53049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981" y="2576704"/>
            <a:ext cx="126171" cy="20502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38200" y="4724400"/>
            <a:ext cx="7315200" cy="646331"/>
            <a:chOff x="914400" y="4736068"/>
            <a:chExt cx="7315200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914400" y="4736068"/>
              <a:ext cx="7315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As you increase the number of samples     , if     is continuous, k-NN becomes </a:t>
              </a:r>
              <a:r>
                <a:rPr lang="en-US" b="1" dirty="0" smtClean="0"/>
                <a:t>less biased!</a:t>
              </a:r>
              <a:endParaRPr lang="en-US" b="1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0225" y="4881894"/>
              <a:ext cx="157714" cy="134057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824117" y="5373469"/>
            <a:ext cx="7064885" cy="646331"/>
            <a:chOff x="609599" y="5368687"/>
            <a:chExt cx="7064885" cy="646331"/>
          </a:xfrm>
        </p:grpSpPr>
        <p:sp>
          <p:nvSpPr>
            <p:cNvPr id="32" name="TextBox 31"/>
            <p:cNvSpPr txBox="1"/>
            <p:nvPr/>
          </p:nvSpPr>
          <p:spPr>
            <a:xfrm>
              <a:off x="609599" y="5368687"/>
              <a:ext cx="70648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If you increase     slowly enough with    , e.g.,                   </a:t>
              </a:r>
              <a:r>
                <a:rPr lang="en-US" smtClean="0"/>
                <a:t>,       , etc.,</a:t>
              </a:r>
              <a:endParaRPr lang="en-US" dirty="0" smtClean="0"/>
            </a:p>
            <a:p>
              <a:r>
                <a:rPr lang="en-US" b="1" dirty="0" smtClean="0"/>
                <a:t>both</a:t>
              </a:r>
              <a:r>
                <a:rPr lang="en-US" dirty="0" smtClean="0"/>
                <a:t> bias </a:t>
              </a:r>
              <a:r>
                <a:rPr lang="en-US" b="1" dirty="0" smtClean="0"/>
                <a:t>and</a:t>
              </a:r>
              <a:r>
                <a:rPr lang="en-US" dirty="0" smtClean="0"/>
                <a:t> variance will </a:t>
              </a:r>
              <a:r>
                <a:rPr lang="en-US" b="1" dirty="0" smtClean="0"/>
                <a:t>go to zero! </a:t>
              </a:r>
              <a:endParaRPr lang="en-US" b="1" dirty="0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9517" y="5507497"/>
              <a:ext cx="157714" cy="13405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3374" y="5445422"/>
              <a:ext cx="134057" cy="20502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763653" y="2499998"/>
            <a:ext cx="4125350" cy="929002"/>
            <a:chOff x="3763653" y="2499998"/>
            <a:chExt cx="4125350" cy="929002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17" y="2499998"/>
              <a:ext cx="86025" cy="179220"/>
            </a:xfrm>
            <a:prstGeom prst="rect">
              <a:avLst/>
            </a:prstGeom>
          </p:spPr>
        </p:pic>
        <p:cxnSp>
          <p:nvCxnSpPr>
            <p:cNvPr id="35" name="Straight Arrow Connector 34"/>
            <p:cNvCxnSpPr/>
            <p:nvPr/>
          </p:nvCxnSpPr>
          <p:spPr>
            <a:xfrm>
              <a:off x="4250917" y="2679218"/>
              <a:ext cx="22098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865135" y="2896238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r>
                <a:rPr lang="en-US" dirty="0" err="1" smtClean="0"/>
                <a:t>th</a:t>
              </a:r>
              <a:r>
                <a:rPr lang="en-US" dirty="0" smtClean="0"/>
                <a:t> neighbor at distance at most</a:t>
              </a:r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63653" y="2995371"/>
              <a:ext cx="134057" cy="205029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42524" y="2778430"/>
              <a:ext cx="546479" cy="650570"/>
            </a:xfrm>
            <a:prstGeom prst="rect">
              <a:avLst/>
            </a:prstGeom>
          </p:spPr>
        </p:pic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5402" y="5451523"/>
            <a:ext cx="1103998" cy="26811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684831" y="3453650"/>
            <a:ext cx="4249369" cy="1118350"/>
            <a:chOff x="2468880" y="3231085"/>
            <a:chExt cx="5677705" cy="1494261"/>
          </a:xfrm>
        </p:grpSpPr>
        <p:sp>
          <p:nvSpPr>
            <p:cNvPr id="43" name="Right Brace 42"/>
            <p:cNvSpPr/>
            <p:nvPr/>
          </p:nvSpPr>
          <p:spPr>
            <a:xfrm rot="5400000">
              <a:off x="3969620" y="3294636"/>
              <a:ext cx="87644" cy="1830211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98337" y="4355239"/>
              <a:ext cx="1559673" cy="370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estimator </a:t>
              </a:r>
              <a:r>
                <a:rPr lang="en-US" sz="1200" b="1" dirty="0" smtClean="0"/>
                <a:t>bias</a:t>
              </a:r>
              <a:endParaRPr lang="en-US" sz="1200" b="1" dirty="0"/>
            </a:p>
          </p:txBody>
        </p:sp>
        <p:sp>
          <p:nvSpPr>
            <p:cNvPr id="45" name="Right Brace 44"/>
            <p:cNvSpPr/>
            <p:nvPr/>
          </p:nvSpPr>
          <p:spPr>
            <a:xfrm rot="5400000">
              <a:off x="6356983" y="4005596"/>
              <a:ext cx="114930" cy="381001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300177" y="4355238"/>
              <a:ext cx="2219171" cy="370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estimator </a:t>
              </a:r>
              <a:r>
                <a:rPr lang="en-US" sz="1200" b="1" dirty="0" smtClean="0"/>
                <a:t>variance</a:t>
              </a:r>
              <a:endParaRPr lang="en-US" sz="1200" b="1" dirty="0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10"/>
            <a:srcRect l="27634" r="-27634"/>
            <a:stretch/>
          </p:blipFill>
          <p:spPr>
            <a:xfrm>
              <a:off x="2468880" y="3231085"/>
              <a:ext cx="5677705" cy="851967"/>
            </a:xfrm>
            <a:prstGeom prst="rect">
              <a:avLst/>
            </a:prstGeom>
          </p:spPr>
        </p:pic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62600" y="4800600"/>
            <a:ext cx="149829" cy="268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99722" y="5446684"/>
            <a:ext cx="358441" cy="26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1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Given dataset of size     and point  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Take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Compute average value in    -neighborhood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Then, as     goes to infinity, your EPE</a:t>
            </a:r>
          </a:p>
          <a:p>
            <a:pPr>
              <a:buFont typeface="Wingdings" charset="2"/>
              <a:buChar char="q"/>
            </a:pPr>
            <a:endParaRPr lang="en-US" dirty="0"/>
          </a:p>
          <a:p>
            <a:pPr>
              <a:buFont typeface="Wingdings" charset="2"/>
              <a:buChar char="q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will go to … 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Good News!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74" y="2286000"/>
            <a:ext cx="1362364" cy="4271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1828800"/>
            <a:ext cx="254000" cy="215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828800"/>
            <a:ext cx="2413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114" y="2910609"/>
            <a:ext cx="196273" cy="300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119" y="4147591"/>
            <a:ext cx="2177244" cy="7546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4010" y="5084445"/>
            <a:ext cx="474980" cy="4610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7800" y="3594100"/>
            <a:ext cx="254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0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Curse of Dimensionality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067225" y="5712980"/>
            <a:ext cx="3647775" cy="2020"/>
          </a:xfrm>
          <a:prstGeom prst="straightConnector1">
            <a:avLst/>
          </a:prstGeom>
          <a:ln w="73025"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482965" y="3927070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9600" y="1524000"/>
            <a:ext cx="2281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What if              ? </a:t>
            </a:r>
            <a:endParaRPr lang="en-US" dirty="0"/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2743200" y="4841240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05437" y="5124795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628900" y="3490984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94833" y="4899525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157381" y="2820486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694714" y="3616779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17440" y="2824066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734037" y="3746771"/>
            <a:ext cx="889396" cy="2418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137" y="5715000"/>
            <a:ext cx="126171" cy="20502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172" y="5845506"/>
            <a:ext cx="86025" cy="1792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593291"/>
            <a:ext cx="646627" cy="2050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415" y="1544320"/>
            <a:ext cx="2881865" cy="29392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2057401" y="2405776"/>
            <a:ext cx="3494" cy="3307204"/>
          </a:xfrm>
          <a:prstGeom prst="straightConnector1">
            <a:avLst/>
          </a:prstGeom>
          <a:ln w="73025"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719919" y="2402243"/>
            <a:ext cx="3494" cy="3307204"/>
          </a:xfrm>
          <a:prstGeom prst="straightConnector1">
            <a:avLst/>
          </a:prstGeom>
          <a:ln w="73025"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080557" y="2405776"/>
            <a:ext cx="3647775" cy="2020"/>
          </a:xfrm>
          <a:prstGeom prst="straightConnector1">
            <a:avLst/>
          </a:prstGeom>
          <a:ln w="73025"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052" y="2303073"/>
            <a:ext cx="86025" cy="17922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700" y="3200400"/>
            <a:ext cx="545068" cy="49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1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Curse of Dimensionality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09600" y="1524000"/>
            <a:ext cx="2281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What if              ? </a:t>
            </a:r>
            <a:endParaRPr lang="en-US" dirty="0"/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356642" y="3772420"/>
            <a:ext cx="1426403" cy="790"/>
          </a:xfrm>
          <a:prstGeom prst="straightConnector1">
            <a:avLst/>
          </a:prstGeom>
          <a:ln w="73025"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352800" y="2479192"/>
            <a:ext cx="1366" cy="1293229"/>
          </a:xfrm>
          <a:prstGeom prst="straightConnector1">
            <a:avLst/>
          </a:prstGeom>
          <a:ln w="73025"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4784968" y="2477810"/>
            <a:ext cx="1366" cy="1293229"/>
          </a:xfrm>
          <a:prstGeom prst="straightConnector1">
            <a:avLst/>
          </a:prstGeom>
          <a:ln w="73025"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361855" y="2479192"/>
            <a:ext cx="1426403" cy="790"/>
          </a:xfrm>
          <a:prstGeom prst="straightConnector1">
            <a:avLst/>
          </a:prstGeom>
          <a:ln w="73025"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80" y="1595566"/>
            <a:ext cx="646627" cy="2129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735" y="1585775"/>
            <a:ext cx="2881865" cy="293922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667000" y="2897771"/>
            <a:ext cx="1366" cy="1293229"/>
          </a:xfrm>
          <a:prstGeom prst="straightConnector1">
            <a:avLst/>
          </a:prstGeom>
          <a:ln w="73025"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676055" y="2897771"/>
            <a:ext cx="1426403" cy="790"/>
          </a:xfrm>
          <a:prstGeom prst="straightConnector1">
            <a:avLst/>
          </a:prstGeom>
          <a:ln w="73025"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667000" y="4190210"/>
            <a:ext cx="1426403" cy="790"/>
          </a:xfrm>
          <a:prstGeom prst="straightConnector1">
            <a:avLst/>
          </a:prstGeom>
          <a:ln w="73025"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099763" y="3770645"/>
            <a:ext cx="683282" cy="430701"/>
          </a:xfrm>
          <a:prstGeom prst="straightConnector1">
            <a:avLst/>
          </a:prstGeom>
          <a:ln w="73025"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104640" y="2479040"/>
            <a:ext cx="683282" cy="430701"/>
          </a:xfrm>
          <a:prstGeom prst="straightConnector1">
            <a:avLst/>
          </a:prstGeom>
          <a:ln w="73025"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667000" y="2475059"/>
            <a:ext cx="683282" cy="430701"/>
          </a:xfrm>
          <a:prstGeom prst="straightConnector1">
            <a:avLst/>
          </a:prstGeom>
          <a:ln w="73025"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534369" y="3380251"/>
            <a:ext cx="89390" cy="89052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971676" y="3788316"/>
            <a:ext cx="89390" cy="89052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43156" y="3848602"/>
            <a:ext cx="89390" cy="89052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200400" y="3209727"/>
            <a:ext cx="89390" cy="89052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22745" y="3639633"/>
            <a:ext cx="89390" cy="89052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32694" y="2923077"/>
            <a:ext cx="89390" cy="89052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008203" y="3258917"/>
            <a:ext cx="89390" cy="89052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845510" y="2746727"/>
            <a:ext cx="89390" cy="89052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4109566" y="2903920"/>
            <a:ext cx="1366" cy="1293229"/>
          </a:xfrm>
          <a:prstGeom prst="straightConnector1">
            <a:avLst/>
          </a:prstGeom>
          <a:ln w="73025"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2667000" y="3764280"/>
            <a:ext cx="683282" cy="430701"/>
          </a:xfrm>
          <a:prstGeom prst="straightConnector1">
            <a:avLst/>
          </a:prstGeom>
          <a:ln w="73025"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22" idx="2"/>
          </p:cNvCxnSpPr>
          <p:nvPr/>
        </p:nvCxnSpPr>
        <p:spPr>
          <a:xfrm flipV="1">
            <a:off x="3642451" y="3303443"/>
            <a:ext cx="365752" cy="1002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549" y="2916213"/>
            <a:ext cx="511674" cy="44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5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Curse of Dimensionality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09600" y="1524000"/>
            <a:ext cx="1794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For arbitrary </a:t>
            </a:r>
            <a:endParaRPr lang="en-US" dirty="0"/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971800"/>
            <a:ext cx="625643" cy="540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462" y="1600200"/>
            <a:ext cx="3177938" cy="3311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1576334"/>
            <a:ext cx="156136" cy="225532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2406576" y="2660662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02012" y="4123591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690664" y="2948435"/>
            <a:ext cx="641424" cy="10405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214" y="2564506"/>
            <a:ext cx="1681414" cy="2150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1805" y="2974355"/>
            <a:ext cx="2626395" cy="5409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09800" y="5031911"/>
            <a:ext cx="5259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Extremely </a:t>
            </a:r>
            <a:r>
              <a:rPr lang="en-US" b="1" dirty="0" smtClean="0"/>
              <a:t>low density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Points are lie on </a:t>
            </a:r>
            <a:r>
              <a:rPr lang="en-US" b="1" dirty="0" smtClean="0"/>
              <a:t>opposite boundaries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66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Regression: Terminology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19289708">
            <a:off x="1890104" y="1371600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Age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 rot="16200000">
            <a:off x="1652165" y="2809010"/>
            <a:ext cx="307881" cy="90054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369688" y="1965422"/>
            <a:ext cx="277091" cy="609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446" y="2007962"/>
            <a:ext cx="227180" cy="212563"/>
          </a:xfrm>
          <a:prstGeom prst="rect">
            <a:avLst/>
          </a:prstGeom>
          <a:ln w="12700" cmpd="sng">
            <a:noFill/>
          </a:ln>
        </p:spPr>
      </p:pic>
      <p:cxnSp>
        <p:nvCxnSpPr>
          <p:cNvPr id="14" name="Straight Connector 13"/>
          <p:cNvCxnSpPr/>
          <p:nvPr/>
        </p:nvCxnSpPr>
        <p:spPr bwMode="auto">
          <a:xfrm>
            <a:off x="1369688" y="2270222"/>
            <a:ext cx="277091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1646779" y="3108422"/>
            <a:ext cx="0" cy="304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5570" y="3159554"/>
            <a:ext cx="147818" cy="228600"/>
          </a:xfrm>
          <a:prstGeom prst="rect">
            <a:avLst/>
          </a:prstGeom>
        </p:spPr>
      </p:pic>
      <p:sp>
        <p:nvSpPr>
          <p:cNvPr id="17" name="TextBox 40"/>
          <p:cNvSpPr txBox="1">
            <a:spLocks noChangeArrowheads="1"/>
          </p:cNvSpPr>
          <p:nvPr/>
        </p:nvSpPr>
        <p:spPr bwMode="auto">
          <a:xfrm rot="16200000">
            <a:off x="1133222" y="2594865"/>
            <a:ext cx="533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800" dirty="0"/>
              <a:t>…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4889" y="2312998"/>
            <a:ext cx="147818" cy="2286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auto">
          <a:xfrm>
            <a:off x="1646779" y="1965422"/>
            <a:ext cx="277091" cy="609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928488" y="3108422"/>
            <a:ext cx="0" cy="29337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1649342" y="2270222"/>
            <a:ext cx="277091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 bwMode="auto">
          <a:xfrm>
            <a:off x="1925409" y="1965422"/>
            <a:ext cx="330970" cy="609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1918482" y="2270222"/>
            <a:ext cx="337897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1867682" y="1985536"/>
            <a:ext cx="53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19ys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379" y="2298803"/>
            <a:ext cx="53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34ys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1593669" y="1993213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40K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1585203" y="2298783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55K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1570579" y="3139210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90K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1876149" y="3131513"/>
            <a:ext cx="509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24ys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 rot="19289708">
            <a:off x="1295105" y="1452506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Gender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 rot="19289708">
            <a:off x="1575118" y="1430866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3" name="Left Brace 32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277107" y="1219200"/>
            <a:ext cx="1685293" cy="2157210"/>
            <a:chOff x="2286000" y="914400"/>
            <a:chExt cx="1685293" cy="215721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1" name="Rectangle 40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1613430"/>
            <a:ext cx="702544" cy="22940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 bwMode="auto">
          <a:xfrm>
            <a:off x="1353837" y="19545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429518" y="19477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6" name="Straight Connector 45"/>
          <p:cNvCxnSpPr>
            <a:stCxn id="10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11" idx="2"/>
          </p:cNvCxnSpPr>
          <p:nvPr/>
        </p:nvCxnSpPr>
        <p:spPr bwMode="auto">
          <a:xfrm flipH="1">
            <a:off x="2717556" y="18428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Oval Callout 49"/>
          <p:cNvSpPr/>
          <p:nvPr/>
        </p:nvSpPr>
        <p:spPr bwMode="auto">
          <a:xfrm>
            <a:off x="5410200" y="1066800"/>
            <a:ext cx="1143000" cy="762000"/>
          </a:xfrm>
          <a:prstGeom prst="wedgeEllipseCallout">
            <a:avLst>
              <a:gd name="adj1" fmla="val 86911"/>
              <a:gd name="adj2" fmla="val 5879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52431" y="4771053"/>
            <a:ext cx="7510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              : features, independent variables, covariates, inputs,…</a:t>
            </a:r>
          </a:p>
          <a:p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              : label, dependent variable, outcome, response, output,…</a:t>
            </a:r>
          </a:p>
          <a:p>
            <a:pPr marL="285750" indent="-285750">
              <a:buFont typeface="Wingdings" charset="2"/>
              <a:buChar char="q"/>
            </a:pP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2873" y="1225495"/>
            <a:ext cx="1790127" cy="296550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2257" y="4803107"/>
            <a:ext cx="755985" cy="25416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1535" y="5407229"/>
            <a:ext cx="702544" cy="22940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926" y="1305275"/>
            <a:ext cx="312274" cy="29492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9140" y="3581400"/>
            <a:ext cx="1488505" cy="35304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22866" y="3668494"/>
            <a:ext cx="1977734" cy="2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8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Curse of Dimensionality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82" y="1753544"/>
            <a:ext cx="1173630" cy="7919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721451"/>
            <a:ext cx="1413905" cy="824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350" y="2032064"/>
            <a:ext cx="522478" cy="30734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99222" y="4341670"/>
            <a:ext cx="6429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b="1" dirty="0" smtClean="0"/>
              <a:t>Curse of Dimensionality</a:t>
            </a:r>
            <a:r>
              <a:rPr lang="en-US" dirty="0" smtClean="0"/>
              <a:t>:  To maintain an unbiased estimate with k-NN, the size of the dataset needs to grow </a:t>
            </a:r>
            <a:r>
              <a:rPr lang="en-US" b="1" dirty="0" smtClean="0"/>
              <a:t>exponentially</a:t>
            </a:r>
            <a:r>
              <a:rPr lang="en-US" dirty="0" smtClean="0"/>
              <a:t> with the dimension size!!!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099222" y="1433678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094658" y="2896607"/>
            <a:ext cx="228600" cy="22773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383310" y="1721451"/>
            <a:ext cx="641424" cy="10405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672" y="2905970"/>
            <a:ext cx="936822" cy="2255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453" y="3216086"/>
            <a:ext cx="930514" cy="2129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1480" y="2999757"/>
            <a:ext cx="1393087" cy="35304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600" y="3096277"/>
            <a:ext cx="381000" cy="230909"/>
          </a:xfrm>
          <a:prstGeom prst="rect">
            <a:avLst/>
          </a:prstGeom>
        </p:spPr>
      </p:pic>
      <p:sp>
        <p:nvSpPr>
          <p:cNvPr id="28" name="Right Brace 27"/>
          <p:cNvSpPr/>
          <p:nvPr/>
        </p:nvSpPr>
        <p:spPr>
          <a:xfrm>
            <a:off x="5981878" y="2844165"/>
            <a:ext cx="98752" cy="711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7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5788" y="3739255"/>
            <a:ext cx="8383412" cy="2697163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sz="2400" dirty="0" smtClean="0"/>
              <a:t>To regress      from data, we </a:t>
            </a:r>
            <a:r>
              <a:rPr lang="en-US" sz="2400" i="1" dirty="0" smtClean="0"/>
              <a:t>need</a:t>
            </a:r>
            <a:r>
              <a:rPr lang="en-US" sz="2400" dirty="0" smtClean="0"/>
              <a:t> to make </a:t>
            </a:r>
            <a:r>
              <a:rPr lang="en-US" sz="2400" i="1" dirty="0" smtClean="0"/>
              <a:t>some assumption </a:t>
            </a:r>
            <a:r>
              <a:rPr lang="en-US" sz="2400" dirty="0" smtClean="0"/>
              <a:t>on    </a:t>
            </a:r>
            <a:r>
              <a:rPr lang="en-US" sz="2400" i="1" dirty="0" smtClean="0"/>
              <a:t>…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The assumption of </a:t>
            </a:r>
            <a:r>
              <a:rPr lang="en-US" sz="2400" i="1" dirty="0"/>
              <a:t>c</a:t>
            </a:r>
            <a:r>
              <a:rPr lang="en-US" sz="2400" i="1" dirty="0" smtClean="0"/>
              <a:t>ontinuity</a:t>
            </a:r>
            <a:r>
              <a:rPr lang="en-US" sz="2400" dirty="0" smtClean="0"/>
              <a:t> led us to k-NN…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k-NN suffers from curse of dimensionality…</a:t>
            </a:r>
            <a:endParaRPr lang="en-US" sz="2400" dirty="0"/>
          </a:p>
          <a:p>
            <a:pPr>
              <a:buFont typeface="Wingdings" charset="2"/>
              <a:buChar char="q"/>
            </a:pPr>
            <a:r>
              <a:rPr lang="en-US" sz="2400" dirty="0" smtClean="0"/>
              <a:t>Now what?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grpSp>
        <p:nvGrpSpPr>
          <p:cNvPr id="95" name="Group 94"/>
          <p:cNvGrpSpPr/>
          <p:nvPr/>
        </p:nvGrpSpPr>
        <p:grpSpPr>
          <a:xfrm>
            <a:off x="1752600" y="1219200"/>
            <a:ext cx="4930624" cy="2326278"/>
            <a:chOff x="528202" y="1202099"/>
            <a:chExt cx="6621845" cy="3124200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925865" y="2002043"/>
              <a:ext cx="319208" cy="326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Picture 13" descr="C:\Users\ioannidiss.AM\AppData\Local\Microsoft\Windows\Temporary Internet Files\Content.IE5\RQ0SPBYQ\MC900433954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931111" y="2406754"/>
              <a:ext cx="321321" cy="321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" name="Picture 10" descr="C:\Users\ioannidiss.AM\AppData\Local\Microsoft\Windows\Temporary Internet Files\Content.IE5\P3O3245A\MC900432626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914400" y="3193822"/>
              <a:ext cx="311373" cy="311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TextBox 52"/>
            <p:cNvSpPr txBox="1"/>
            <p:nvPr/>
          </p:nvSpPr>
          <p:spPr>
            <a:xfrm rot="19289708">
              <a:off x="1890104" y="1355095"/>
              <a:ext cx="990599" cy="310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Age</a:t>
              </a:r>
              <a:endParaRPr lang="en-US" sz="1100" dirty="0"/>
            </a:p>
          </p:txBody>
        </p:sp>
        <p:sp>
          <p:nvSpPr>
            <p:cNvPr id="54" name="Rectangle 53"/>
            <p:cNvSpPr/>
            <p:nvPr/>
          </p:nvSpPr>
          <p:spPr bwMode="auto">
            <a:xfrm rot="16200000">
              <a:off x="1652165" y="28090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1369688" y="19654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446" y="20079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57" name="Straight Connector 56"/>
            <p:cNvCxnSpPr/>
            <p:nvPr/>
          </p:nvCxnSpPr>
          <p:spPr bwMode="auto">
            <a:xfrm>
              <a:off x="1369688" y="22702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/>
            <p:cNvCxnSpPr/>
            <p:nvPr/>
          </p:nvCxnSpPr>
          <p:spPr bwMode="auto">
            <a:xfrm>
              <a:off x="1646779" y="31084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5570" y="3159554"/>
              <a:ext cx="147818" cy="228600"/>
            </a:xfrm>
            <a:prstGeom prst="rect">
              <a:avLst/>
            </a:prstGeom>
          </p:spPr>
        </p:pic>
        <p:sp>
          <p:nvSpPr>
            <p:cNvPr id="60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625964"/>
              <a:ext cx="533399" cy="431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600" dirty="0"/>
                <a:t>…</a:t>
              </a: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4889" y="2312998"/>
              <a:ext cx="147818" cy="228600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 bwMode="auto">
            <a:xfrm>
              <a:off x="1646779" y="19654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 bwMode="auto">
            <a:xfrm>
              <a:off x="1928488" y="31084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1649342" y="22702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5" name="Rectangle 64"/>
            <p:cNvSpPr/>
            <p:nvPr/>
          </p:nvSpPr>
          <p:spPr bwMode="auto">
            <a:xfrm>
              <a:off x="1925409" y="19654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 bwMode="auto">
            <a:xfrm>
              <a:off x="1918482" y="22702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7" name="TextBox 66"/>
            <p:cNvSpPr txBox="1"/>
            <p:nvPr/>
          </p:nvSpPr>
          <p:spPr>
            <a:xfrm>
              <a:off x="1867681" y="1985537"/>
              <a:ext cx="533399" cy="248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19ys</a:t>
              </a:r>
              <a:endParaRPr lang="en-US" sz="6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875380" y="2298803"/>
              <a:ext cx="533399" cy="248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34ys</a:t>
              </a:r>
              <a:endParaRPr lang="en-US" sz="6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593668" y="1993213"/>
              <a:ext cx="434108" cy="248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40K</a:t>
              </a:r>
              <a:endParaRPr lang="en-US" sz="6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585204" y="2298783"/>
              <a:ext cx="434108" cy="248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55K</a:t>
              </a:r>
              <a:endParaRPr lang="en-US" sz="6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570580" y="3139210"/>
              <a:ext cx="434108" cy="248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90K</a:t>
              </a:r>
              <a:endParaRPr lang="en-US" sz="6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876149" y="3131514"/>
              <a:ext cx="509540" cy="248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24ys</a:t>
              </a:r>
              <a:endParaRPr lang="en-US" sz="600" dirty="0"/>
            </a:p>
          </p:txBody>
        </p:sp>
        <p:sp>
          <p:nvSpPr>
            <p:cNvPr id="73" name="TextBox 72"/>
            <p:cNvSpPr txBox="1"/>
            <p:nvPr/>
          </p:nvSpPr>
          <p:spPr>
            <a:xfrm rot="19289708">
              <a:off x="1295105" y="1436001"/>
              <a:ext cx="990599" cy="310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Gender</a:t>
              </a:r>
              <a:endParaRPr lang="en-US" sz="1100" dirty="0"/>
            </a:p>
          </p:txBody>
        </p:sp>
        <p:sp>
          <p:nvSpPr>
            <p:cNvPr id="74" name="TextBox 73"/>
            <p:cNvSpPr txBox="1"/>
            <p:nvPr/>
          </p:nvSpPr>
          <p:spPr>
            <a:xfrm rot="19289708">
              <a:off x="1575118" y="1414360"/>
              <a:ext cx="990599" cy="310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Weight</a:t>
              </a:r>
              <a:endParaRPr lang="en-US" sz="1100" dirty="0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400" y="1600200"/>
              <a:ext cx="755985" cy="254167"/>
            </a:xfrm>
            <a:prstGeom prst="rect">
              <a:avLst/>
            </a:prstGeom>
          </p:spPr>
        </p:pic>
        <p:sp>
          <p:nvSpPr>
            <p:cNvPr id="76" name="Left Brace 75"/>
            <p:cNvSpPr/>
            <p:nvPr/>
          </p:nvSpPr>
          <p:spPr bwMode="auto">
            <a:xfrm>
              <a:off x="714022" y="2161916"/>
              <a:ext cx="152400" cy="1196529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8202" y="2683780"/>
              <a:ext cx="136518" cy="114500"/>
            </a:xfrm>
            <a:prstGeom prst="rect">
              <a:avLst/>
            </a:prstGeom>
          </p:spPr>
        </p:pic>
        <p:grpSp>
          <p:nvGrpSpPr>
            <p:cNvPr id="78" name="Group 77"/>
            <p:cNvGrpSpPr/>
            <p:nvPr/>
          </p:nvGrpSpPr>
          <p:grpSpPr>
            <a:xfrm>
              <a:off x="2277107" y="1202694"/>
              <a:ext cx="1685293" cy="2196615"/>
              <a:chOff x="2286000" y="897894"/>
              <a:chExt cx="1685293" cy="2196615"/>
            </a:xfrm>
          </p:grpSpPr>
          <p:sp>
            <p:nvSpPr>
              <p:cNvPr id="79" name="Rectangle 78"/>
              <p:cNvSpPr/>
              <p:nvPr/>
            </p:nvSpPr>
            <p:spPr bwMode="auto">
              <a:xfrm>
                <a:off x="2439445" y="1637921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1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80" name="Straight Connector 79"/>
              <p:cNvCxnSpPr/>
              <p:nvPr/>
            </p:nvCxnSpPr>
            <p:spPr bwMode="auto">
              <a:xfrm>
                <a:off x="2439445" y="1942721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81" name="TextBox 80"/>
              <p:cNvSpPr txBox="1"/>
              <p:nvPr/>
            </p:nvSpPr>
            <p:spPr>
              <a:xfrm rot="19289708">
                <a:off x="2286000" y="897894"/>
                <a:ext cx="1685293" cy="31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Blood Pressure </a:t>
                </a:r>
                <a:endParaRPr lang="en-US" sz="1100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2377356" y="1640589"/>
                <a:ext cx="484819" cy="330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3.1</a:t>
                </a:r>
                <a:endParaRPr lang="en-US" sz="1000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68890" y="1925633"/>
                <a:ext cx="484819" cy="330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1.2</a:t>
                </a:r>
                <a:endParaRPr lang="en-US" sz="1000" dirty="0"/>
              </a:p>
            </p:txBody>
          </p:sp>
          <p:sp>
            <p:nvSpPr>
              <p:cNvPr id="84" name="Rectangle 83"/>
              <p:cNvSpPr/>
              <p:nvPr/>
            </p:nvSpPr>
            <p:spPr bwMode="auto">
              <a:xfrm rot="16200000">
                <a:off x="2439446" y="2780920"/>
                <a:ext cx="276578" cy="304799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1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363622" y="2763833"/>
                <a:ext cx="484819" cy="330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2.5</a:t>
                </a:r>
                <a:endParaRPr lang="en-US" sz="1000" dirty="0"/>
              </a:p>
            </p:txBody>
          </p:sp>
        </p:grpSp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800" y="1613430"/>
              <a:ext cx="702544" cy="229403"/>
            </a:xfrm>
            <a:prstGeom prst="rect">
              <a:avLst/>
            </a:prstGeom>
          </p:spPr>
        </p:pic>
        <p:sp>
          <p:nvSpPr>
            <p:cNvPr id="87" name="Rectangle 86"/>
            <p:cNvSpPr/>
            <p:nvPr/>
          </p:nvSpPr>
          <p:spPr bwMode="auto">
            <a:xfrm>
              <a:off x="1353837" y="1954557"/>
              <a:ext cx="923282" cy="322562"/>
            </a:xfrm>
            <a:prstGeom prst="rect">
              <a:avLst/>
            </a:prstGeom>
            <a:solidFill>
              <a:srgbClr val="00B8FF">
                <a:alpha val="35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2429518" y="1947701"/>
              <a:ext cx="288038" cy="284177"/>
            </a:xfrm>
            <a:prstGeom prst="rect">
              <a:avLst/>
            </a:prstGeom>
            <a:solidFill>
              <a:srgbClr val="00B8FF">
                <a:alpha val="35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89" name="Straight Connector 88"/>
            <p:cNvCxnSpPr>
              <a:stCxn id="58" idx="2"/>
            </p:cNvCxnSpPr>
            <p:nvPr/>
          </p:nvCxnSpPr>
          <p:spPr bwMode="auto">
            <a:xfrm>
              <a:off x="911393" y="1854367"/>
              <a:ext cx="384007" cy="203033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89"/>
            <p:cNvCxnSpPr>
              <a:stCxn id="59" idx="2"/>
            </p:cNvCxnSpPr>
            <p:nvPr/>
          </p:nvCxnSpPr>
          <p:spPr bwMode="auto">
            <a:xfrm flipH="1">
              <a:off x="2717556" y="1842833"/>
              <a:ext cx="605516" cy="24695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1" name="Oval Callout 90"/>
            <p:cNvSpPr/>
            <p:nvPr/>
          </p:nvSpPr>
          <p:spPr bwMode="auto">
            <a:xfrm>
              <a:off x="3797247" y="1202099"/>
              <a:ext cx="1142999" cy="762000"/>
            </a:xfrm>
            <a:prstGeom prst="wedgeEllipseCallout">
              <a:avLst>
                <a:gd name="adj1" fmla="val 86911"/>
                <a:gd name="adj2" fmla="val 58796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59920" y="1360794"/>
              <a:ext cx="1790127" cy="2965505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89140" y="3886200"/>
              <a:ext cx="1488505" cy="353043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46973" y="1440575"/>
              <a:ext cx="312274" cy="294925"/>
            </a:xfrm>
            <a:prstGeom prst="rect">
              <a:avLst/>
            </a:prstGeom>
          </p:spPr>
        </p:pic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8588" y="3805178"/>
            <a:ext cx="181293" cy="324417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1800" y="4173628"/>
            <a:ext cx="181293" cy="3244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19600" y="5715000"/>
            <a:ext cx="4014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Add more assumptions!!!!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5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1153065" y="1371600"/>
            <a:ext cx="1727639" cy="2041623"/>
            <a:chOff x="1153065" y="1066800"/>
            <a:chExt cx="1727639" cy="2041623"/>
          </a:xfrm>
        </p:grpSpPr>
        <p:sp>
          <p:nvSpPr>
            <p:cNvPr id="10" name="TextBox 9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4" name="Straight Connector 13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7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3" name="Left Brace 32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277107" y="1219200"/>
            <a:ext cx="1685293" cy="2157210"/>
            <a:chOff x="2286000" y="914400"/>
            <a:chExt cx="1685293" cy="215721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1" name="Rectangle 40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1613430"/>
            <a:ext cx="702544" cy="22940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 bwMode="auto">
          <a:xfrm>
            <a:off x="1353837" y="19545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429518" y="19477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6" name="Straight Connector 45"/>
          <p:cNvCxnSpPr>
            <a:stCxn id="10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11" idx="2"/>
          </p:cNvCxnSpPr>
          <p:nvPr/>
        </p:nvCxnSpPr>
        <p:spPr bwMode="auto">
          <a:xfrm flipH="1">
            <a:off x="2717556" y="18428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Oval Callout 49"/>
          <p:cNvSpPr/>
          <p:nvPr/>
        </p:nvSpPr>
        <p:spPr bwMode="auto">
          <a:xfrm>
            <a:off x="5410200" y="1066800"/>
            <a:ext cx="1143000" cy="762000"/>
          </a:xfrm>
          <a:prstGeom prst="wedgeEllipseCallout">
            <a:avLst>
              <a:gd name="adj1" fmla="val 86911"/>
              <a:gd name="adj2" fmla="val 5879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2873" y="1225495"/>
            <a:ext cx="1790127" cy="296550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926" y="1305275"/>
            <a:ext cx="312274" cy="29492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6022" y="4710638"/>
            <a:ext cx="4389182" cy="32094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87106" y="5509237"/>
            <a:ext cx="989297" cy="26524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59148" y="5467886"/>
            <a:ext cx="1924112" cy="32331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26082" y="5247373"/>
            <a:ext cx="179220" cy="164883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914400" y="5106227"/>
            <a:ext cx="704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     are</a:t>
            </a:r>
            <a:r>
              <a:rPr lang="en-US" b="1" dirty="0" smtClean="0"/>
              <a:t> independent and identically distributed</a:t>
            </a:r>
            <a:r>
              <a:rPr lang="en-US" dirty="0" smtClean="0"/>
              <a:t> (</a:t>
            </a:r>
            <a:r>
              <a:rPr lang="en-US" dirty="0" err="1" smtClean="0"/>
              <a:t>i.i.d</a:t>
            </a:r>
            <a:r>
              <a:rPr lang="en-US" dirty="0" smtClean="0"/>
              <a:t>),  and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4213599" y="4173988"/>
            <a:ext cx="155314" cy="550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819759" y="3819287"/>
            <a:ext cx="273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"noise"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76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1153065" y="1371600"/>
            <a:ext cx="1727639" cy="2041623"/>
            <a:chOff x="1153065" y="1066800"/>
            <a:chExt cx="1727639" cy="2041623"/>
          </a:xfrm>
        </p:grpSpPr>
        <p:sp>
          <p:nvSpPr>
            <p:cNvPr id="10" name="TextBox 9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4" name="Straight Connector 13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7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3" name="Left Brace 32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277107" y="1219200"/>
            <a:ext cx="1685293" cy="2157210"/>
            <a:chOff x="2286000" y="914400"/>
            <a:chExt cx="1685293" cy="215721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1" name="Rectangle 40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800" y="1613430"/>
            <a:ext cx="702544" cy="22940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 bwMode="auto">
          <a:xfrm>
            <a:off x="1353837" y="19545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429518" y="19477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6" name="Straight Connector 45"/>
          <p:cNvCxnSpPr>
            <a:stCxn id="10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11" idx="2"/>
          </p:cNvCxnSpPr>
          <p:nvPr/>
        </p:nvCxnSpPr>
        <p:spPr bwMode="auto">
          <a:xfrm flipH="1">
            <a:off x="2717556" y="18428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9" name="Group 48"/>
          <p:cNvGrpSpPr/>
          <p:nvPr/>
        </p:nvGrpSpPr>
        <p:grpSpPr>
          <a:xfrm>
            <a:off x="5410200" y="1066800"/>
            <a:ext cx="1143000" cy="762000"/>
            <a:chOff x="5410200" y="1066800"/>
            <a:chExt cx="1143000" cy="762000"/>
          </a:xfrm>
        </p:grpSpPr>
        <p:sp>
          <p:nvSpPr>
            <p:cNvPr id="50" name="Oval Callout 49"/>
            <p:cNvSpPr/>
            <p:nvPr/>
          </p:nvSpPr>
          <p:spPr bwMode="auto">
            <a:xfrm>
              <a:off x="5410200" y="1066800"/>
              <a:ext cx="1143000" cy="762000"/>
            </a:xfrm>
            <a:prstGeom prst="wedgeEllipseCallout">
              <a:avLst>
                <a:gd name="adj1" fmla="val 86911"/>
                <a:gd name="adj2" fmla="val 58796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5000" y="1295400"/>
              <a:ext cx="514297" cy="346364"/>
            </a:xfrm>
            <a:prstGeom prst="rect">
              <a:avLst/>
            </a:prstGeom>
          </p:spPr>
        </p:pic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2873" y="1225495"/>
            <a:ext cx="1790127" cy="2965505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1785324" y="4777489"/>
            <a:ext cx="5407895" cy="1200329"/>
            <a:chOff x="990600" y="4876800"/>
            <a:chExt cx="5407895" cy="1200329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71800" y="5334000"/>
              <a:ext cx="3426695" cy="265246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990600" y="4876800"/>
              <a:ext cx="50036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Assumption</a:t>
              </a:r>
              <a:r>
                <a:rPr lang="en-US" dirty="0" smtClean="0"/>
                <a:t>: There exists                 such that: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 smtClean="0"/>
                <a:t>where       are </a:t>
              </a:r>
              <a:r>
                <a:rPr lang="en-US" dirty="0" err="1" smtClean="0"/>
                <a:t>i.i.d</a:t>
              </a:r>
              <a:r>
                <a:rPr lang="en-US" dirty="0" smtClean="0"/>
                <a:t>.,                  ,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30187" y="4896141"/>
              <a:ext cx="843770" cy="315428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182591" y="5760199"/>
              <a:ext cx="989297" cy="265246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324288" y="5724708"/>
              <a:ext cx="1924112" cy="323314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847618" y="5818488"/>
              <a:ext cx="179220" cy="164883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" y="3643853"/>
            <a:ext cx="4120278" cy="92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1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Affine Can Be Written as Linear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1153065" y="1371600"/>
            <a:ext cx="1727639" cy="2041623"/>
            <a:chOff x="1153065" y="1066800"/>
            <a:chExt cx="1727639" cy="2041623"/>
          </a:xfrm>
        </p:grpSpPr>
        <p:sp>
          <p:nvSpPr>
            <p:cNvPr id="10" name="TextBox 9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4" name="Straight Connector 13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7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3" name="Left Brace 32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658107" y="1271790"/>
            <a:ext cx="1685293" cy="2157210"/>
            <a:chOff x="2286000" y="914400"/>
            <a:chExt cx="1685293" cy="215721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1" name="Rectangle 40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2800" y="1666020"/>
            <a:ext cx="702544" cy="22940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 bwMode="auto">
          <a:xfrm>
            <a:off x="1353837" y="19545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810518" y="200029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6" name="Straight Connector 45"/>
          <p:cNvCxnSpPr>
            <a:stCxn id="10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 flipH="1">
            <a:off x="3098556" y="189542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4282" y="4014885"/>
            <a:ext cx="2463493" cy="36431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6110" y="4006210"/>
            <a:ext cx="1020962" cy="38166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4340" y="4084685"/>
            <a:ext cx="910798" cy="286251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554827" y="4045230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, where                  ,</a:t>
            </a:r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3540" y="4572000"/>
            <a:ext cx="1058260" cy="40769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75645" y="4630239"/>
            <a:ext cx="2610955" cy="364319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2914630" y="465569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,           where</a:t>
            </a:r>
            <a:endParaRPr lang="en-US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54559" y="5105400"/>
            <a:ext cx="2784441" cy="364319"/>
          </a:xfrm>
          <a:prstGeom prst="rect">
            <a:avLst/>
          </a:prstGeom>
        </p:spPr>
      </p:pic>
      <p:cxnSp>
        <p:nvCxnSpPr>
          <p:cNvPr id="109" name="Straight Connector 108"/>
          <p:cNvCxnSpPr/>
          <p:nvPr/>
        </p:nvCxnSpPr>
        <p:spPr>
          <a:xfrm flipV="1">
            <a:off x="3554827" y="3505195"/>
            <a:ext cx="500517" cy="5010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4068532" y="3186419"/>
            <a:ext cx="1296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bias, offset</a:t>
            </a:r>
            <a:endParaRPr lang="en-US"/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65605" y="1349532"/>
            <a:ext cx="3204916" cy="211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1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Affine Can Be Written as Linear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1153065" y="1371600"/>
            <a:ext cx="1727639" cy="2041623"/>
            <a:chOff x="1153065" y="1066800"/>
            <a:chExt cx="1727639" cy="2041623"/>
          </a:xfrm>
        </p:grpSpPr>
        <p:sp>
          <p:nvSpPr>
            <p:cNvPr id="10" name="TextBox 9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4" name="Straight Connector 13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7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sp>
        <p:nvSpPr>
          <p:cNvPr id="33" name="Left Brace 32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658107" y="1271790"/>
            <a:ext cx="1685293" cy="2157210"/>
            <a:chOff x="2286000" y="914400"/>
            <a:chExt cx="1685293" cy="215721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1" name="Rectangle 40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800" y="1666020"/>
            <a:ext cx="702544" cy="22940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 bwMode="auto">
          <a:xfrm>
            <a:off x="1353837" y="19545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810518" y="200029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6" name="Straight Connector 45"/>
          <p:cNvCxnSpPr>
            <a:stCxn id="10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 flipH="1">
            <a:off x="3098556" y="189542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4282" y="4014885"/>
            <a:ext cx="2463493" cy="36431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6110" y="4006210"/>
            <a:ext cx="1020962" cy="38166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4340" y="4084685"/>
            <a:ext cx="910798" cy="286251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554827" y="4045230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, where                  ,</a:t>
            </a:r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3540" y="4572000"/>
            <a:ext cx="1058260" cy="407690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 bwMode="auto">
          <a:xfrm rot="16200000">
            <a:off x="6844529" y="2346782"/>
            <a:ext cx="307881" cy="32866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5553363" y="2352556"/>
            <a:ext cx="1280776" cy="312497"/>
            <a:chOff x="3810000" y="4191000"/>
            <a:chExt cx="1280776" cy="312497"/>
          </a:xfrm>
        </p:grpSpPr>
        <p:sp>
          <p:nvSpPr>
            <p:cNvPr id="79" name="Rectangle 78"/>
            <p:cNvSpPr/>
            <p:nvPr/>
          </p:nvSpPr>
          <p:spPr bwMode="auto">
            <a:xfrm rot="16200000">
              <a:off x="4302989" y="3761893"/>
              <a:ext cx="307881" cy="117532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 bwMode="auto">
            <a:xfrm>
              <a:off x="4160212" y="4198697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>
              <a:off x="4663594" y="4198697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2" name="TextBox 81"/>
            <p:cNvSpPr txBox="1"/>
            <p:nvPr/>
          </p:nvSpPr>
          <p:spPr>
            <a:xfrm>
              <a:off x="4633576" y="4191000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10000" y="4191000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268739" y="4191000"/>
              <a:ext cx="6172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sp>
        <p:nvSpPr>
          <p:cNvPr id="93" name="Right Brace 92"/>
          <p:cNvSpPr/>
          <p:nvPr/>
        </p:nvSpPr>
        <p:spPr>
          <a:xfrm rot="5400000">
            <a:off x="6050972" y="2404673"/>
            <a:ext cx="304800" cy="88806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Brace 93"/>
          <p:cNvSpPr/>
          <p:nvPr/>
        </p:nvSpPr>
        <p:spPr>
          <a:xfrm rot="5400000">
            <a:off x="6837071" y="2735891"/>
            <a:ext cx="304800" cy="27587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89533" y="3124200"/>
            <a:ext cx="182160" cy="286251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90275" y="3165115"/>
            <a:ext cx="260228" cy="26022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75645" y="4630239"/>
            <a:ext cx="2610955" cy="364319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2914630" y="465569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,           where</a:t>
            </a:r>
            <a:endParaRPr lang="en-US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54559" y="5105400"/>
            <a:ext cx="2784441" cy="364319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2179131" y="1973285"/>
            <a:ext cx="446866" cy="1433689"/>
            <a:chOff x="2363622" y="1637921"/>
            <a:chExt cx="446866" cy="1433689"/>
          </a:xfrm>
        </p:grpSpPr>
        <p:sp>
          <p:nvSpPr>
            <p:cNvPr id="101" name="Rectangle 100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02" name="Straight Connector 101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4" name="TextBox 103"/>
            <p:cNvSpPr txBox="1"/>
            <p:nvPr/>
          </p:nvSpPr>
          <p:spPr>
            <a:xfrm>
              <a:off x="2377356" y="1640589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1.0</a:t>
              </a:r>
              <a:endParaRPr lang="en-US" sz="1400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368890" y="1925633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1.0</a:t>
              </a:r>
              <a:endParaRPr lang="en-US" sz="1400" dirty="0"/>
            </a:p>
          </p:txBody>
        </p:sp>
        <p:sp>
          <p:nvSpPr>
            <p:cNvPr id="106" name="Rectangle 105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363622" y="2763833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1.0</a:t>
              </a:r>
              <a:endParaRPr lang="en-US" sz="1400" dirty="0"/>
            </a:p>
          </p:txBody>
        </p:sp>
      </p:grpSp>
      <p:sp>
        <p:nvSpPr>
          <p:cNvPr id="74" name="Rectangle 73"/>
          <p:cNvSpPr/>
          <p:nvPr/>
        </p:nvSpPr>
        <p:spPr bwMode="auto">
          <a:xfrm>
            <a:off x="2226562" y="1981200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141" y="1641846"/>
            <a:ext cx="1428859" cy="18695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87378" y="2362832"/>
            <a:ext cx="589851" cy="3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5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93" grpId="0" animBg="1"/>
      <p:bldP spid="9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Operations that Preserve Linearity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1153065" y="1371600"/>
            <a:ext cx="1727639" cy="2041623"/>
            <a:chOff x="1153065" y="1066800"/>
            <a:chExt cx="1727639" cy="2041623"/>
          </a:xfrm>
        </p:grpSpPr>
        <p:sp>
          <p:nvSpPr>
            <p:cNvPr id="10" name="TextBox 9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4" name="Straight Connector 13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7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3" name="Left Brace 32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277107" y="1271790"/>
            <a:ext cx="1685293" cy="2157210"/>
            <a:chOff x="2286000" y="914400"/>
            <a:chExt cx="1685293" cy="215721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1" name="Rectangle 40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800" y="1666020"/>
            <a:ext cx="702544" cy="22940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 bwMode="auto">
          <a:xfrm>
            <a:off x="1353837" y="19545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429518" y="200029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6" name="Straight Connector 45"/>
          <p:cNvCxnSpPr>
            <a:stCxn id="10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 flipH="1">
            <a:off x="2717556" y="189542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911393" y="3756851"/>
            <a:ext cx="62398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Affine in          is linear in</a:t>
            </a:r>
          </a:p>
          <a:p>
            <a:pPr marL="285750" indent="-285750">
              <a:buFont typeface="Wingdings" charset="2"/>
              <a:buChar char="q"/>
            </a:pPr>
            <a:endParaRPr lang="en-US" dirty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Linear transforms on features (i.e., rescaling):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dirty="0" smtClean="0"/>
              <a:t> </a:t>
            </a:r>
            <a:r>
              <a:rPr lang="en-US" dirty="0"/>
              <a:t>E</a:t>
            </a:r>
            <a:r>
              <a:rPr lang="en-US" dirty="0" smtClean="0"/>
              <a:t>.g., from kilograms to pounds</a:t>
            </a:r>
          </a:p>
          <a:p>
            <a:pPr marL="285750" indent="-285750">
              <a:buFont typeface="Wingdings" charset="2"/>
              <a:buChar char="q"/>
            </a:pPr>
            <a:endParaRPr lang="en-US" dirty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Affine transforms in features (i.e., rescaling and shifting):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dirty="0" smtClean="0"/>
              <a:t> </a:t>
            </a:r>
            <a:r>
              <a:rPr lang="en-US" dirty="0"/>
              <a:t>E</a:t>
            </a:r>
            <a:r>
              <a:rPr lang="en-US" dirty="0" smtClean="0"/>
              <a:t>.g., from </a:t>
            </a:r>
            <a:r>
              <a:rPr lang="en-US" dirty="0" err="1" smtClean="0"/>
              <a:t>F</a:t>
            </a:r>
            <a:r>
              <a:rPr lang="en-US" baseline="30000" dirty="0" err="1" smtClean="0"/>
              <a:t>o</a:t>
            </a:r>
            <a:r>
              <a:rPr lang="en-US" dirty="0" smtClean="0"/>
              <a:t> to C</a:t>
            </a:r>
            <a:r>
              <a:rPr lang="en-US" baseline="30000" dirty="0" smtClean="0"/>
              <a:t>o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9807" y="3739316"/>
            <a:ext cx="346971" cy="28625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5618" y="3733800"/>
            <a:ext cx="659245" cy="28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1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Binary Features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19289708">
            <a:off x="1890104" y="1371600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Age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 rot="16200000">
            <a:off x="1652165" y="2809010"/>
            <a:ext cx="307881" cy="90054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369688" y="1965422"/>
            <a:ext cx="277091" cy="609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446" y="2007962"/>
            <a:ext cx="227180" cy="212563"/>
          </a:xfrm>
          <a:prstGeom prst="rect">
            <a:avLst/>
          </a:prstGeom>
          <a:ln w="12700" cmpd="sng">
            <a:noFill/>
          </a:ln>
        </p:spPr>
      </p:pic>
      <p:cxnSp>
        <p:nvCxnSpPr>
          <p:cNvPr id="14" name="Straight Connector 13"/>
          <p:cNvCxnSpPr/>
          <p:nvPr/>
        </p:nvCxnSpPr>
        <p:spPr bwMode="auto">
          <a:xfrm>
            <a:off x="1369688" y="2270222"/>
            <a:ext cx="277091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1646779" y="3108422"/>
            <a:ext cx="0" cy="304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5570" y="3159554"/>
            <a:ext cx="147818" cy="228600"/>
          </a:xfrm>
          <a:prstGeom prst="rect">
            <a:avLst/>
          </a:prstGeom>
        </p:spPr>
      </p:pic>
      <p:sp>
        <p:nvSpPr>
          <p:cNvPr id="17" name="TextBox 40"/>
          <p:cNvSpPr txBox="1">
            <a:spLocks noChangeArrowheads="1"/>
          </p:cNvSpPr>
          <p:nvPr/>
        </p:nvSpPr>
        <p:spPr bwMode="auto">
          <a:xfrm rot="16200000">
            <a:off x="1133222" y="2594865"/>
            <a:ext cx="533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800" dirty="0"/>
              <a:t>…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4889" y="2312998"/>
            <a:ext cx="147818" cy="2286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auto">
          <a:xfrm>
            <a:off x="1646779" y="1965422"/>
            <a:ext cx="277091" cy="609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928488" y="3108422"/>
            <a:ext cx="0" cy="29337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1649342" y="2270222"/>
            <a:ext cx="277091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 bwMode="auto">
          <a:xfrm>
            <a:off x="1925409" y="1965422"/>
            <a:ext cx="330970" cy="609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1918482" y="2270222"/>
            <a:ext cx="337897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1867682" y="1985536"/>
            <a:ext cx="53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19ys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379" y="2298803"/>
            <a:ext cx="53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34ys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1593669" y="1993213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40K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1585203" y="2298783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55K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1570579" y="3139210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90K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1876149" y="3131513"/>
            <a:ext cx="509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24ys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 rot="19289708">
            <a:off x="1295105" y="1452506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Gender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 rot="19289708">
            <a:off x="1575118" y="1430866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3" name="Left Brace 32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286000" y="1271790"/>
            <a:ext cx="1685293" cy="2157210"/>
            <a:chOff x="2286000" y="914400"/>
            <a:chExt cx="1685293" cy="215721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1" name="Rectangle 40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800" y="1666020"/>
            <a:ext cx="702544" cy="22940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 bwMode="auto">
          <a:xfrm>
            <a:off x="1353837" y="1963438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429518" y="200029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6" name="Straight Connector 45"/>
          <p:cNvCxnSpPr>
            <a:stCxn id="10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 flipH="1">
            <a:off x="2717556" y="189542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2228548"/>
            <a:ext cx="147818" cy="2286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046" y="1912619"/>
            <a:ext cx="227180" cy="212563"/>
          </a:xfrm>
          <a:prstGeom prst="rect">
            <a:avLst/>
          </a:prstGeom>
          <a:ln w="12700" cmpd="sng"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029200" y="184046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0.0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029200" y="21662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1.0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 bwMode="auto">
          <a:xfrm rot="16200000">
            <a:off x="4905277" y="3132669"/>
            <a:ext cx="307881" cy="90054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71" name="Straight Connector 70"/>
          <p:cNvCxnSpPr/>
          <p:nvPr/>
        </p:nvCxnSpPr>
        <p:spPr bwMode="auto">
          <a:xfrm>
            <a:off x="4899891" y="3432081"/>
            <a:ext cx="0" cy="304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8682" y="3189514"/>
            <a:ext cx="147818" cy="228600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 bwMode="auto">
          <a:xfrm>
            <a:off x="5181600" y="3432081"/>
            <a:ext cx="0" cy="29337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4823691" y="3462869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90K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5129261" y="3455172"/>
            <a:ext cx="509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24ys</a:t>
            </a:r>
            <a:endParaRPr lang="en-US" sz="1000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6315" y="3525579"/>
            <a:ext cx="449485" cy="134057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 bwMode="auto">
          <a:xfrm rot="16200000">
            <a:off x="4911876" y="3589869"/>
            <a:ext cx="307881" cy="90054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4906490" y="3889281"/>
            <a:ext cx="0" cy="304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Straight Connector 79"/>
          <p:cNvCxnSpPr/>
          <p:nvPr/>
        </p:nvCxnSpPr>
        <p:spPr bwMode="auto">
          <a:xfrm>
            <a:off x="5188199" y="3889281"/>
            <a:ext cx="0" cy="29337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1" name="TextBox 80"/>
          <p:cNvSpPr txBox="1"/>
          <p:nvPr/>
        </p:nvSpPr>
        <p:spPr>
          <a:xfrm>
            <a:off x="4830290" y="3920069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-3.1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182919" y="3923007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1.2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572000" y="3929744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0.5</a:t>
            </a:r>
            <a:endParaRPr lang="en-US" sz="1000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8600" y="3930772"/>
            <a:ext cx="449485" cy="260228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4572000" y="3461656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1.0</a:t>
            </a:r>
            <a:endParaRPr lang="en-US" sz="1000" dirty="0"/>
          </a:p>
        </p:txBody>
      </p:sp>
      <p:sp>
        <p:nvSpPr>
          <p:cNvPr id="88" name="Rectangle 87"/>
          <p:cNvSpPr/>
          <p:nvPr/>
        </p:nvSpPr>
        <p:spPr bwMode="auto">
          <a:xfrm>
            <a:off x="4610534" y="3905939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4178165" y="4235880"/>
            <a:ext cx="500517" cy="5010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484385" y="473606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gender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0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4" grpId="0"/>
      <p:bldP spid="70" grpId="0" animBg="1"/>
      <p:bldP spid="74" grpId="0"/>
      <p:bldP spid="75" grpId="0"/>
      <p:bldP spid="77" grpId="0" animBg="1"/>
      <p:bldP spid="81" grpId="0"/>
      <p:bldP spid="84" grpId="0"/>
      <p:bldP spid="85" grpId="0"/>
      <p:bldP spid="87" grpId="0"/>
      <p:bldP spid="88" grpId="0" animBg="1"/>
      <p:bldP spid="9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Binary Features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19289708">
            <a:off x="1890104" y="1371600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Age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 rot="16200000">
            <a:off x="1652165" y="2809010"/>
            <a:ext cx="307881" cy="90054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369688" y="1965422"/>
            <a:ext cx="277091" cy="609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446" y="2007962"/>
            <a:ext cx="227180" cy="212563"/>
          </a:xfrm>
          <a:prstGeom prst="rect">
            <a:avLst/>
          </a:prstGeom>
          <a:ln w="12700" cmpd="sng">
            <a:noFill/>
          </a:ln>
        </p:spPr>
      </p:pic>
      <p:cxnSp>
        <p:nvCxnSpPr>
          <p:cNvPr id="14" name="Straight Connector 13"/>
          <p:cNvCxnSpPr/>
          <p:nvPr/>
        </p:nvCxnSpPr>
        <p:spPr bwMode="auto">
          <a:xfrm>
            <a:off x="1369688" y="2270222"/>
            <a:ext cx="277091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1646779" y="3108422"/>
            <a:ext cx="0" cy="304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5570" y="3159554"/>
            <a:ext cx="147818" cy="228600"/>
          </a:xfrm>
          <a:prstGeom prst="rect">
            <a:avLst/>
          </a:prstGeom>
        </p:spPr>
      </p:pic>
      <p:sp>
        <p:nvSpPr>
          <p:cNvPr id="17" name="TextBox 40"/>
          <p:cNvSpPr txBox="1">
            <a:spLocks noChangeArrowheads="1"/>
          </p:cNvSpPr>
          <p:nvPr/>
        </p:nvSpPr>
        <p:spPr bwMode="auto">
          <a:xfrm rot="16200000">
            <a:off x="1133222" y="2594865"/>
            <a:ext cx="533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800" dirty="0"/>
              <a:t>…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4889" y="2312998"/>
            <a:ext cx="147818" cy="2286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auto">
          <a:xfrm>
            <a:off x="1646779" y="1965422"/>
            <a:ext cx="277091" cy="609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928488" y="3108422"/>
            <a:ext cx="0" cy="29337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1649342" y="2270222"/>
            <a:ext cx="277091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 bwMode="auto">
          <a:xfrm>
            <a:off x="1925409" y="1965422"/>
            <a:ext cx="330970" cy="609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1918482" y="2270222"/>
            <a:ext cx="337897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1867682" y="1985536"/>
            <a:ext cx="53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19ys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379" y="2298803"/>
            <a:ext cx="53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34ys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1593669" y="1993213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40K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1585203" y="2298783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55K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1570579" y="3139210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90K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1876149" y="3131513"/>
            <a:ext cx="509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24ys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 rot="19289708">
            <a:off x="1295105" y="1452506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Gender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 rot="19289708">
            <a:off x="1575118" y="1430866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3" name="Left Brace 32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286000" y="1271790"/>
            <a:ext cx="1685293" cy="2157210"/>
            <a:chOff x="2286000" y="914400"/>
            <a:chExt cx="1685293" cy="215721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1" name="Rectangle 40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800" y="1666020"/>
            <a:ext cx="702544" cy="22940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 bwMode="auto">
          <a:xfrm>
            <a:off x="1353837" y="1963438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429518" y="200029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6" name="Straight Connector 45"/>
          <p:cNvCxnSpPr>
            <a:stCxn id="10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 flipH="1">
            <a:off x="2717556" y="189542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2228548"/>
            <a:ext cx="147818" cy="2286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046" y="1912619"/>
            <a:ext cx="227180" cy="212563"/>
          </a:xfrm>
          <a:prstGeom prst="rect">
            <a:avLst/>
          </a:prstGeom>
          <a:ln w="12700" cmpd="sng"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029200" y="184046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0.0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029200" y="21662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1.0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 bwMode="auto">
          <a:xfrm rot="16200000">
            <a:off x="4905277" y="3132669"/>
            <a:ext cx="307881" cy="90054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71" name="Straight Connector 70"/>
          <p:cNvCxnSpPr/>
          <p:nvPr/>
        </p:nvCxnSpPr>
        <p:spPr bwMode="auto">
          <a:xfrm>
            <a:off x="4899891" y="3432081"/>
            <a:ext cx="0" cy="304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8682" y="3189514"/>
            <a:ext cx="147818" cy="228600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 bwMode="auto">
          <a:xfrm>
            <a:off x="5181600" y="3432081"/>
            <a:ext cx="0" cy="29337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4823691" y="3462869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90K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5129261" y="3455172"/>
            <a:ext cx="509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24ys</a:t>
            </a:r>
            <a:endParaRPr lang="en-US" sz="1000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6315" y="3525579"/>
            <a:ext cx="449485" cy="134057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 bwMode="auto">
          <a:xfrm rot="16200000">
            <a:off x="4911876" y="3589869"/>
            <a:ext cx="307881" cy="90054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4906490" y="3889281"/>
            <a:ext cx="0" cy="304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Straight Connector 79"/>
          <p:cNvCxnSpPr/>
          <p:nvPr/>
        </p:nvCxnSpPr>
        <p:spPr bwMode="auto">
          <a:xfrm>
            <a:off x="5188199" y="3889281"/>
            <a:ext cx="0" cy="29337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1" name="TextBox 80"/>
          <p:cNvSpPr txBox="1"/>
          <p:nvPr/>
        </p:nvSpPr>
        <p:spPr>
          <a:xfrm>
            <a:off x="4830290" y="3920069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-3.1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182919" y="3923007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1.2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572000" y="3929744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0.5</a:t>
            </a:r>
            <a:endParaRPr lang="en-US" sz="1000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8600" y="3930772"/>
            <a:ext cx="449485" cy="260228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4572000" y="3461656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1.0</a:t>
            </a:r>
            <a:endParaRPr lang="en-US" sz="1000" dirty="0"/>
          </a:p>
        </p:txBody>
      </p:sp>
      <p:sp>
        <p:nvSpPr>
          <p:cNvPr id="88" name="Rectangle 87"/>
          <p:cNvSpPr/>
          <p:nvPr/>
        </p:nvSpPr>
        <p:spPr bwMode="auto">
          <a:xfrm>
            <a:off x="4610534" y="3905939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4178165" y="4235880"/>
            <a:ext cx="500517" cy="5010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484385" y="473606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gender bias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 bwMode="auto">
          <a:xfrm rot="16200000">
            <a:off x="7115077" y="3129587"/>
            <a:ext cx="307881" cy="90054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7109691" y="3428999"/>
            <a:ext cx="0" cy="304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>
            <a:off x="7391400" y="3428999"/>
            <a:ext cx="0" cy="29337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7033491" y="3459787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90K</a:t>
            </a:r>
            <a:endParaRPr lang="en-US" sz="1000" dirty="0"/>
          </a:p>
        </p:txBody>
      </p:sp>
      <p:sp>
        <p:nvSpPr>
          <p:cNvPr id="83" name="TextBox 82"/>
          <p:cNvSpPr txBox="1"/>
          <p:nvPr/>
        </p:nvSpPr>
        <p:spPr>
          <a:xfrm>
            <a:off x="7339061" y="3452090"/>
            <a:ext cx="509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24ys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6781800" y="3458574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0.0</a:t>
            </a:r>
            <a:endParaRPr lang="en-US" sz="1000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308" y="3165171"/>
            <a:ext cx="227180" cy="212563"/>
          </a:xfrm>
          <a:prstGeom prst="rect">
            <a:avLst/>
          </a:prstGeom>
          <a:ln w="12700" cmpd="sng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3451582"/>
            <a:ext cx="473142" cy="21506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1800" y="5405036"/>
            <a:ext cx="4024862" cy="3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7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Categorial</a:t>
            </a:r>
            <a:r>
              <a:rPr lang="en-US" dirty="0" smtClean="0"/>
              <a:t> Features: </a:t>
            </a:r>
            <a:r>
              <a:rPr lang="en-US" dirty="0" err="1" smtClean="0"/>
              <a:t>Binarization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40"/>
          <p:cNvSpPr txBox="1">
            <a:spLocks noChangeArrowheads="1"/>
          </p:cNvSpPr>
          <p:nvPr/>
        </p:nvSpPr>
        <p:spPr bwMode="auto">
          <a:xfrm rot="16200000">
            <a:off x="1133222" y="2594865"/>
            <a:ext cx="533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800" dirty="0"/>
              <a:t>…</a:t>
            </a:r>
          </a:p>
        </p:txBody>
      </p:sp>
      <p:sp>
        <p:nvSpPr>
          <p:cNvPr id="33" name="Left Brace 32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368890" y="1270457"/>
            <a:ext cx="2028155" cy="2158542"/>
            <a:chOff x="2368890" y="913067"/>
            <a:chExt cx="2028155" cy="2158542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423156" y="1637921"/>
              <a:ext cx="1496438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effectLst/>
                  <a:latin typeface="Arial" charset="0"/>
                </a:rPr>
                <a:t>Houston</a:t>
              </a:r>
            </a:p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7" name="Straight Connector 36"/>
            <p:cNvCxnSpPr>
              <a:endCxn id="36" idx="3"/>
            </p:cNvCxnSpPr>
            <p:nvPr/>
          </p:nvCxnSpPr>
          <p:spPr bwMode="auto">
            <a:xfrm>
              <a:off x="2439445" y="1942721"/>
              <a:ext cx="1480149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19289708">
              <a:off x="2711752" y="913067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Place of Birth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68890" y="1925633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41" name="Rectangle 40"/>
            <p:cNvSpPr/>
            <p:nvPr/>
          </p:nvSpPr>
          <p:spPr bwMode="auto">
            <a:xfrm rot="16200000">
              <a:off x="3034177" y="2186190"/>
              <a:ext cx="276578" cy="149426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2423156" y="2276445"/>
            <a:ext cx="966931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dirty="0" smtClean="0"/>
              <a:t>Suzhou</a:t>
            </a:r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2400354" y="3108422"/>
            <a:ext cx="94128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dirty="0"/>
              <a:t>I</a:t>
            </a:r>
            <a:r>
              <a:rPr lang="en-US" dirty="0" smtClean="0"/>
              <a:t>sfahan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133600" y="4495800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Categories (cities) = 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143" y="4577951"/>
            <a:ext cx="134057" cy="205029"/>
          </a:xfrm>
          <a:prstGeom prst="rect">
            <a:avLst/>
          </a:prstGeom>
        </p:spPr>
      </p:pic>
      <p:sp>
        <p:nvSpPr>
          <p:cNvPr id="58" name="Right Arrow 57"/>
          <p:cNvSpPr/>
          <p:nvPr/>
        </p:nvSpPr>
        <p:spPr>
          <a:xfrm>
            <a:off x="4459272" y="2406754"/>
            <a:ext cx="722328" cy="39152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 bwMode="auto">
          <a:xfrm rot="16200000">
            <a:off x="5937128" y="2809010"/>
            <a:ext cx="307881" cy="90054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5654651" y="1965422"/>
            <a:ext cx="277091" cy="609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97" name="Straight Connector 96"/>
          <p:cNvCxnSpPr/>
          <p:nvPr/>
        </p:nvCxnSpPr>
        <p:spPr bwMode="auto">
          <a:xfrm>
            <a:off x="5654651" y="2270222"/>
            <a:ext cx="277091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/>
          <p:cNvCxnSpPr/>
          <p:nvPr/>
        </p:nvCxnSpPr>
        <p:spPr bwMode="auto">
          <a:xfrm>
            <a:off x="5931742" y="3108422"/>
            <a:ext cx="0" cy="304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1" name="Rectangle 100"/>
          <p:cNvSpPr/>
          <p:nvPr/>
        </p:nvSpPr>
        <p:spPr bwMode="auto">
          <a:xfrm>
            <a:off x="5931742" y="1965422"/>
            <a:ext cx="277091" cy="609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102" name="Straight Connector 101"/>
          <p:cNvCxnSpPr/>
          <p:nvPr/>
        </p:nvCxnSpPr>
        <p:spPr bwMode="auto">
          <a:xfrm>
            <a:off x="6213451" y="3108422"/>
            <a:ext cx="0" cy="29337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>
            <a:off x="5934305" y="2270222"/>
            <a:ext cx="277091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Rectangle 103"/>
          <p:cNvSpPr/>
          <p:nvPr/>
        </p:nvSpPr>
        <p:spPr bwMode="auto">
          <a:xfrm>
            <a:off x="6210372" y="1965422"/>
            <a:ext cx="330970" cy="609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105" name="Straight Connector 104"/>
          <p:cNvCxnSpPr/>
          <p:nvPr/>
        </p:nvCxnSpPr>
        <p:spPr bwMode="auto">
          <a:xfrm>
            <a:off x="6203445" y="2270222"/>
            <a:ext cx="337897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1" name="Rectangle 110"/>
          <p:cNvSpPr/>
          <p:nvPr/>
        </p:nvSpPr>
        <p:spPr bwMode="auto">
          <a:xfrm>
            <a:off x="7272226" y="1968103"/>
            <a:ext cx="277091" cy="609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112" name="Straight Connector 111"/>
          <p:cNvCxnSpPr/>
          <p:nvPr/>
        </p:nvCxnSpPr>
        <p:spPr bwMode="auto">
          <a:xfrm>
            <a:off x="7272226" y="2272903"/>
            <a:ext cx="277091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3" name="TextBox 112"/>
          <p:cNvSpPr txBox="1"/>
          <p:nvPr/>
        </p:nvSpPr>
        <p:spPr>
          <a:xfrm rot="19289708">
            <a:off x="7118781" y="1244582"/>
            <a:ext cx="1685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Suzhou</a:t>
            </a:r>
            <a:endParaRPr lang="en-US" dirty="0"/>
          </a:p>
        </p:txBody>
      </p:sp>
      <p:sp>
        <p:nvSpPr>
          <p:cNvPr id="116" name="Rectangle 115"/>
          <p:cNvSpPr/>
          <p:nvPr/>
        </p:nvSpPr>
        <p:spPr bwMode="auto">
          <a:xfrm rot="16200000">
            <a:off x="7272227" y="3111102"/>
            <a:ext cx="276578" cy="304799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747302" y="25750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…</a:t>
            </a:r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 rot="5400000">
            <a:off x="5979978" y="26775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…</a:t>
            </a:r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 rot="19289708">
            <a:off x="5465599" y="1256500"/>
            <a:ext cx="1685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Ankara</a:t>
            </a:r>
            <a:endParaRPr lang="en-US" dirty="0"/>
          </a:p>
        </p:txBody>
      </p:sp>
      <p:sp>
        <p:nvSpPr>
          <p:cNvPr id="121" name="TextBox 120"/>
          <p:cNvSpPr txBox="1"/>
          <p:nvPr/>
        </p:nvSpPr>
        <p:spPr>
          <a:xfrm rot="19289708">
            <a:off x="5770399" y="1256500"/>
            <a:ext cx="1685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Boston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 rot="19289708">
            <a:off x="6107908" y="1256500"/>
            <a:ext cx="1685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</a:t>
            </a:r>
            <a:r>
              <a:rPr lang="en-US" sz="1200" dirty="0" smtClean="0"/>
              <a:t>sfahan</a:t>
            </a:r>
            <a:endParaRPr lang="en-US" dirty="0"/>
          </a:p>
        </p:txBody>
      </p:sp>
      <p:sp>
        <p:nvSpPr>
          <p:cNvPr id="123" name="Right Brace 122"/>
          <p:cNvSpPr/>
          <p:nvPr/>
        </p:nvSpPr>
        <p:spPr>
          <a:xfrm rot="5400000">
            <a:off x="6522896" y="2756642"/>
            <a:ext cx="157919" cy="192212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3895519"/>
            <a:ext cx="121870" cy="186390"/>
          </a:xfrm>
          <a:prstGeom prst="rect">
            <a:avLst/>
          </a:prstGeom>
        </p:spPr>
      </p:pic>
      <p:sp>
        <p:nvSpPr>
          <p:cNvPr id="127" name="Rectangle 126"/>
          <p:cNvSpPr/>
          <p:nvPr/>
        </p:nvSpPr>
        <p:spPr bwMode="auto">
          <a:xfrm>
            <a:off x="6545538" y="1970314"/>
            <a:ext cx="277091" cy="609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28" name="Rectangle 127"/>
          <p:cNvSpPr/>
          <p:nvPr/>
        </p:nvSpPr>
        <p:spPr bwMode="auto">
          <a:xfrm rot="16200000">
            <a:off x="6523642" y="3108237"/>
            <a:ext cx="314439" cy="29886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129" name="Straight Connector 128"/>
          <p:cNvCxnSpPr/>
          <p:nvPr/>
        </p:nvCxnSpPr>
        <p:spPr bwMode="auto">
          <a:xfrm>
            <a:off x="6553200" y="2275114"/>
            <a:ext cx="277091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TextBox 129"/>
          <p:cNvSpPr txBox="1"/>
          <p:nvPr/>
        </p:nvSpPr>
        <p:spPr>
          <a:xfrm rot="19289708">
            <a:off x="6412708" y="1256500"/>
            <a:ext cx="1685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Houston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0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94" grpId="0" animBg="1"/>
      <p:bldP spid="95" grpId="0" animBg="1"/>
      <p:bldP spid="101" grpId="0" animBg="1"/>
      <p:bldP spid="104" grpId="0" animBg="1"/>
      <p:bldP spid="111" grpId="0" animBg="1"/>
      <p:bldP spid="113" grpId="0"/>
      <p:bldP spid="116" grpId="0" animBg="1"/>
      <p:bldP spid="59" grpId="0"/>
      <p:bldP spid="119" grpId="0"/>
      <p:bldP spid="120" grpId="0"/>
      <p:bldP spid="121" grpId="0"/>
      <p:bldP spid="122" grpId="0"/>
      <p:bldP spid="123" grpId="0" animBg="1"/>
      <p:bldP spid="127" grpId="0" animBg="1"/>
      <p:bldP spid="128" grpId="0" animBg="1"/>
      <p:bldP spid="1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Regression: Noiseless Setting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1153065" y="1371600"/>
            <a:ext cx="1727639" cy="2041623"/>
            <a:chOff x="1153065" y="1066800"/>
            <a:chExt cx="1727639" cy="2041623"/>
          </a:xfrm>
        </p:grpSpPr>
        <p:sp>
          <p:nvSpPr>
            <p:cNvPr id="10" name="TextBox 9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4" name="Straight Connector 13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7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3" name="Left Brace 32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277107" y="1219200"/>
            <a:ext cx="1685293" cy="2157210"/>
            <a:chOff x="2286000" y="914400"/>
            <a:chExt cx="1685293" cy="215721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1" name="Rectangle 40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1613430"/>
            <a:ext cx="702544" cy="22940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 bwMode="auto">
          <a:xfrm>
            <a:off x="1353837" y="19545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429518" y="19477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6" name="Straight Connector 45"/>
          <p:cNvCxnSpPr>
            <a:stCxn id="10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11" idx="2"/>
          </p:cNvCxnSpPr>
          <p:nvPr/>
        </p:nvCxnSpPr>
        <p:spPr bwMode="auto">
          <a:xfrm flipH="1">
            <a:off x="2717556" y="18428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Oval Callout 49"/>
          <p:cNvSpPr/>
          <p:nvPr/>
        </p:nvSpPr>
        <p:spPr bwMode="auto">
          <a:xfrm>
            <a:off x="5410200" y="1066800"/>
            <a:ext cx="1143000" cy="762000"/>
          </a:xfrm>
          <a:prstGeom prst="wedgeEllipseCallout">
            <a:avLst>
              <a:gd name="adj1" fmla="val 86911"/>
              <a:gd name="adj2" fmla="val 5879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2873" y="1225495"/>
            <a:ext cx="1790127" cy="29655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02778" y="4038600"/>
            <a:ext cx="4055222" cy="35304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59926" y="1305275"/>
            <a:ext cx="312274" cy="29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5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Categorial</a:t>
            </a:r>
            <a:r>
              <a:rPr lang="en-US" dirty="0" smtClean="0"/>
              <a:t> Features: </a:t>
            </a:r>
            <a:r>
              <a:rPr lang="en-US" dirty="0" err="1" smtClean="0"/>
              <a:t>Binarization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40"/>
          <p:cNvSpPr txBox="1">
            <a:spLocks noChangeArrowheads="1"/>
          </p:cNvSpPr>
          <p:nvPr/>
        </p:nvSpPr>
        <p:spPr bwMode="auto">
          <a:xfrm rot="16200000">
            <a:off x="1133222" y="2594865"/>
            <a:ext cx="533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800" dirty="0"/>
              <a:t>…</a:t>
            </a:r>
          </a:p>
        </p:txBody>
      </p:sp>
      <p:sp>
        <p:nvSpPr>
          <p:cNvPr id="33" name="Left Brace 32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368890" y="1270457"/>
            <a:ext cx="2028155" cy="2158542"/>
            <a:chOff x="2368890" y="913067"/>
            <a:chExt cx="2028155" cy="2158542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423156" y="1637921"/>
              <a:ext cx="1496438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effectLst/>
                  <a:latin typeface="Arial" charset="0"/>
                </a:rPr>
                <a:t>Houston</a:t>
              </a:r>
            </a:p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7" name="Straight Connector 36"/>
            <p:cNvCxnSpPr>
              <a:endCxn id="36" idx="3"/>
            </p:cNvCxnSpPr>
            <p:nvPr/>
          </p:nvCxnSpPr>
          <p:spPr bwMode="auto">
            <a:xfrm>
              <a:off x="2439445" y="1942721"/>
              <a:ext cx="1480149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19289708">
              <a:off x="2711752" y="913067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Place of Birth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68890" y="1925633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41" name="Rectangle 40"/>
            <p:cNvSpPr/>
            <p:nvPr/>
          </p:nvSpPr>
          <p:spPr bwMode="auto">
            <a:xfrm rot="16200000">
              <a:off x="3034177" y="2186190"/>
              <a:ext cx="276578" cy="149426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2423156" y="2276445"/>
            <a:ext cx="966931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dirty="0" smtClean="0"/>
              <a:t>Suzhou</a:t>
            </a:r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2400354" y="3108422"/>
            <a:ext cx="94128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dirty="0"/>
              <a:t>I</a:t>
            </a:r>
            <a:r>
              <a:rPr lang="en-US" dirty="0" smtClean="0"/>
              <a:t>sfahan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133600" y="4495800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Categories (cities) = 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4143" y="4577951"/>
            <a:ext cx="134057" cy="205029"/>
          </a:xfrm>
          <a:prstGeom prst="rect">
            <a:avLst/>
          </a:prstGeom>
        </p:spPr>
      </p:pic>
      <p:sp>
        <p:nvSpPr>
          <p:cNvPr id="58" name="Right Arrow 57"/>
          <p:cNvSpPr/>
          <p:nvPr/>
        </p:nvSpPr>
        <p:spPr>
          <a:xfrm>
            <a:off x="4459272" y="2406754"/>
            <a:ext cx="722328" cy="39152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 bwMode="auto">
          <a:xfrm rot="16200000">
            <a:off x="5937128" y="2809010"/>
            <a:ext cx="307881" cy="90054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5654651" y="1965422"/>
            <a:ext cx="277091" cy="609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00</a:t>
            </a:r>
          </a:p>
        </p:txBody>
      </p:sp>
      <p:cxnSp>
        <p:nvCxnSpPr>
          <p:cNvPr id="97" name="Straight Connector 96"/>
          <p:cNvCxnSpPr/>
          <p:nvPr/>
        </p:nvCxnSpPr>
        <p:spPr bwMode="auto">
          <a:xfrm>
            <a:off x="5654651" y="2270222"/>
            <a:ext cx="277091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/>
          <p:cNvCxnSpPr/>
          <p:nvPr/>
        </p:nvCxnSpPr>
        <p:spPr bwMode="auto">
          <a:xfrm>
            <a:off x="5931742" y="3108422"/>
            <a:ext cx="0" cy="304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1" name="Rectangle 100"/>
          <p:cNvSpPr/>
          <p:nvPr/>
        </p:nvSpPr>
        <p:spPr bwMode="auto">
          <a:xfrm>
            <a:off x="5931742" y="1965422"/>
            <a:ext cx="277091" cy="609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00</a:t>
            </a:r>
          </a:p>
        </p:txBody>
      </p:sp>
      <p:cxnSp>
        <p:nvCxnSpPr>
          <p:cNvPr id="102" name="Straight Connector 101"/>
          <p:cNvCxnSpPr/>
          <p:nvPr/>
        </p:nvCxnSpPr>
        <p:spPr bwMode="auto">
          <a:xfrm>
            <a:off x="6213451" y="3108422"/>
            <a:ext cx="0" cy="29337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>
            <a:off x="5934305" y="2270222"/>
            <a:ext cx="277091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Rectangle 103"/>
          <p:cNvSpPr/>
          <p:nvPr/>
        </p:nvSpPr>
        <p:spPr bwMode="auto">
          <a:xfrm>
            <a:off x="6210372" y="1965422"/>
            <a:ext cx="330970" cy="609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dirty="0"/>
              <a:t>0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0</a:t>
            </a:r>
          </a:p>
        </p:txBody>
      </p:sp>
      <p:cxnSp>
        <p:nvCxnSpPr>
          <p:cNvPr id="105" name="Straight Connector 104"/>
          <p:cNvCxnSpPr/>
          <p:nvPr/>
        </p:nvCxnSpPr>
        <p:spPr bwMode="auto">
          <a:xfrm>
            <a:off x="6203445" y="2270222"/>
            <a:ext cx="337897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1" name="Rectangle 110"/>
          <p:cNvSpPr/>
          <p:nvPr/>
        </p:nvSpPr>
        <p:spPr bwMode="auto">
          <a:xfrm>
            <a:off x="7272226" y="1968103"/>
            <a:ext cx="277091" cy="609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01</a:t>
            </a:r>
          </a:p>
        </p:txBody>
      </p:sp>
      <p:cxnSp>
        <p:nvCxnSpPr>
          <p:cNvPr id="112" name="Straight Connector 111"/>
          <p:cNvCxnSpPr/>
          <p:nvPr/>
        </p:nvCxnSpPr>
        <p:spPr bwMode="auto">
          <a:xfrm>
            <a:off x="7272226" y="2272903"/>
            <a:ext cx="277091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3" name="TextBox 112"/>
          <p:cNvSpPr txBox="1"/>
          <p:nvPr/>
        </p:nvSpPr>
        <p:spPr>
          <a:xfrm rot="19289708">
            <a:off x="7118781" y="1244582"/>
            <a:ext cx="1685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Suzhou</a:t>
            </a:r>
            <a:endParaRPr lang="en-US" dirty="0"/>
          </a:p>
        </p:txBody>
      </p:sp>
      <p:sp>
        <p:nvSpPr>
          <p:cNvPr id="116" name="Rectangle 115"/>
          <p:cNvSpPr/>
          <p:nvPr/>
        </p:nvSpPr>
        <p:spPr bwMode="auto">
          <a:xfrm rot="16200000">
            <a:off x="7272227" y="3111102"/>
            <a:ext cx="276578" cy="304799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747302" y="25750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…</a:t>
            </a:r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 rot="5400000">
            <a:off x="5979978" y="26775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…</a:t>
            </a:r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 rot="19289708">
            <a:off x="5465599" y="1256500"/>
            <a:ext cx="1685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Ankara</a:t>
            </a:r>
            <a:endParaRPr lang="en-US" dirty="0"/>
          </a:p>
        </p:txBody>
      </p:sp>
      <p:sp>
        <p:nvSpPr>
          <p:cNvPr id="121" name="TextBox 120"/>
          <p:cNvSpPr txBox="1"/>
          <p:nvPr/>
        </p:nvSpPr>
        <p:spPr>
          <a:xfrm rot="19289708">
            <a:off x="5770399" y="1256500"/>
            <a:ext cx="1685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Boston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 rot="19289708">
            <a:off x="6107908" y="1256500"/>
            <a:ext cx="1685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</a:t>
            </a:r>
            <a:r>
              <a:rPr lang="en-US" sz="1200" dirty="0" smtClean="0"/>
              <a:t>sfahan</a:t>
            </a:r>
            <a:endParaRPr lang="en-US" dirty="0"/>
          </a:p>
        </p:txBody>
      </p:sp>
      <p:sp>
        <p:nvSpPr>
          <p:cNvPr id="123" name="Right Brace 122"/>
          <p:cNvSpPr/>
          <p:nvPr/>
        </p:nvSpPr>
        <p:spPr>
          <a:xfrm rot="5400000">
            <a:off x="6522896" y="2756642"/>
            <a:ext cx="157919" cy="192212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0" y="3895519"/>
            <a:ext cx="121870" cy="18639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 bwMode="auto">
          <a:xfrm>
            <a:off x="6545540" y="1970316"/>
            <a:ext cx="277091" cy="609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dirty="0"/>
              <a:t>1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0</a:t>
            </a:r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6545540" y="2264230"/>
            <a:ext cx="277091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TextBox 44"/>
          <p:cNvSpPr txBox="1"/>
          <p:nvPr/>
        </p:nvSpPr>
        <p:spPr>
          <a:xfrm rot="19289708">
            <a:off x="6412708" y="1256500"/>
            <a:ext cx="1685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Houston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 bwMode="auto">
          <a:xfrm rot="16200000">
            <a:off x="6523642" y="3108237"/>
            <a:ext cx="314439" cy="29886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30694" y="3069772"/>
            <a:ext cx="312906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mtClean="0"/>
              <a:t>0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5935494" y="3080658"/>
            <a:ext cx="312906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207638" y="3080656"/>
            <a:ext cx="312906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/>
              <a:t>1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534208" y="3080656"/>
            <a:ext cx="312906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mtClean="0"/>
              <a:t>0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263552" y="3102428"/>
            <a:ext cx="312906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mtClean="0"/>
              <a:t>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2740" y="5143280"/>
            <a:ext cx="833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Categorical features are very common: locations, genes, words in document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err="1" smtClean="0"/>
              <a:t>Binarization</a:t>
            </a:r>
            <a:r>
              <a:rPr lang="en-US" dirty="0" smtClean="0"/>
              <a:t> leads to feature vectors that are </a:t>
            </a:r>
            <a:r>
              <a:rPr lang="en-US" b="1" dirty="0" smtClean="0"/>
              <a:t>sparse: </a:t>
            </a:r>
            <a:r>
              <a:rPr lang="en-US" dirty="0" smtClean="0"/>
              <a:t>most elements are 0!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26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Numeric Features May Be Categorical!!!!!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40"/>
          <p:cNvSpPr txBox="1">
            <a:spLocks noChangeArrowheads="1"/>
          </p:cNvSpPr>
          <p:nvPr/>
        </p:nvSpPr>
        <p:spPr bwMode="auto">
          <a:xfrm rot="16200000">
            <a:off x="1133222" y="2594865"/>
            <a:ext cx="533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800" dirty="0"/>
              <a:t>…</a:t>
            </a:r>
          </a:p>
        </p:txBody>
      </p:sp>
      <p:sp>
        <p:nvSpPr>
          <p:cNvPr id="33" name="Left Brace 32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368890" y="1270457"/>
            <a:ext cx="2028155" cy="2158542"/>
            <a:chOff x="2368890" y="913067"/>
            <a:chExt cx="2028155" cy="2158542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423156" y="1637921"/>
              <a:ext cx="1496438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dirty="0" smtClean="0"/>
                <a:t>02115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7" name="Straight Connector 36"/>
            <p:cNvCxnSpPr>
              <a:endCxn id="36" idx="3"/>
            </p:cNvCxnSpPr>
            <p:nvPr/>
          </p:nvCxnSpPr>
          <p:spPr bwMode="auto">
            <a:xfrm>
              <a:off x="2439445" y="1942721"/>
              <a:ext cx="1480149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19289708">
              <a:off x="2711752" y="913067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ZIPCODE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68890" y="1925633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41" name="Rectangle 40"/>
            <p:cNvSpPr/>
            <p:nvPr/>
          </p:nvSpPr>
          <p:spPr bwMode="auto">
            <a:xfrm rot="16200000">
              <a:off x="3034177" y="2186190"/>
              <a:ext cx="276578" cy="149426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2755533" y="2276445"/>
            <a:ext cx="825867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dirty="0" smtClean="0"/>
              <a:t>02130</a:t>
            </a:r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2755533" y="3108422"/>
            <a:ext cx="825867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dirty="0" smtClean="0"/>
              <a:t>02122</a:t>
            </a:r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4572000" y="1148734"/>
            <a:ext cx="2028155" cy="2250875"/>
            <a:chOff x="2368890" y="820734"/>
            <a:chExt cx="2028155" cy="2250875"/>
          </a:xfrm>
        </p:grpSpPr>
        <p:sp>
          <p:nvSpPr>
            <p:cNvPr id="54" name="Rectangle 53"/>
            <p:cNvSpPr/>
            <p:nvPr/>
          </p:nvSpPr>
          <p:spPr bwMode="auto">
            <a:xfrm>
              <a:off x="2423156" y="1637921"/>
              <a:ext cx="1496438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dirty="0" smtClean="0"/>
                <a:t>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 bwMode="auto">
            <a:xfrm>
              <a:off x="2439445" y="1942721"/>
              <a:ext cx="1480149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 rot="19289708">
              <a:off x="2711752" y="820734"/>
              <a:ext cx="16852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Day of Week Examined</a:t>
              </a:r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368890" y="1925633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62" name="Rectangle 61"/>
            <p:cNvSpPr/>
            <p:nvPr/>
          </p:nvSpPr>
          <p:spPr bwMode="auto">
            <a:xfrm rot="16200000">
              <a:off x="3034177" y="2186190"/>
              <a:ext cx="276578" cy="149426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sp>
        <p:nvSpPr>
          <p:cNvPr id="63" name="Rectangle 62"/>
          <p:cNvSpPr/>
          <p:nvPr/>
        </p:nvSpPr>
        <p:spPr>
          <a:xfrm>
            <a:off x="5215123" y="2247055"/>
            <a:ext cx="312907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dirty="0"/>
              <a:t>6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215124" y="3079032"/>
            <a:ext cx="312906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dirty="0" smtClean="0"/>
              <a:t>5</a:t>
            </a:r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7133930" y="1221506"/>
            <a:ext cx="1685293" cy="2157210"/>
            <a:chOff x="2286000" y="914400"/>
            <a:chExt cx="1685293" cy="2157210"/>
          </a:xfrm>
        </p:grpSpPr>
        <p:sp>
          <p:nvSpPr>
            <p:cNvPr id="66" name="Rectangle 65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71" name="Rectangle 70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73" name="Picture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9730" y="1615736"/>
            <a:ext cx="702544" cy="229403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 bwMode="auto">
          <a:xfrm>
            <a:off x="7277448" y="1950007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7565486" y="1845139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4913758" y="3963081"/>
            <a:ext cx="9156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Mon: 1</a:t>
            </a:r>
          </a:p>
          <a:p>
            <a:r>
              <a:rPr lang="en-US" dirty="0" smtClean="0"/>
              <a:t>Tue:  2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Sun:  7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0222" y="5420070"/>
            <a:ext cx="7067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Rule of thumb: if 2 does not mean "2 times" 1, treat it as categorical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35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10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Least Squares Estimator (LSE)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5410200" y="1066800"/>
            <a:ext cx="1143000" cy="762000"/>
            <a:chOff x="5410200" y="1066800"/>
            <a:chExt cx="1143000" cy="762000"/>
          </a:xfrm>
        </p:grpSpPr>
        <p:sp>
          <p:nvSpPr>
            <p:cNvPr id="8" name="Oval Callout 7"/>
            <p:cNvSpPr/>
            <p:nvPr/>
          </p:nvSpPr>
          <p:spPr bwMode="auto">
            <a:xfrm>
              <a:off x="5410200" y="1066800"/>
              <a:ext cx="1143000" cy="762000"/>
            </a:xfrm>
            <a:prstGeom prst="wedgeEllipseCallout">
              <a:avLst>
                <a:gd name="adj1" fmla="val 86911"/>
                <a:gd name="adj2" fmla="val 58796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00" y="1295400"/>
              <a:ext cx="514297" cy="346364"/>
            </a:xfrm>
            <a:prstGeom prst="rect">
              <a:avLst/>
            </a:prstGeom>
          </p:spPr>
        </p:pic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709" y="4203524"/>
            <a:ext cx="3268981" cy="70971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873" y="1225495"/>
            <a:ext cx="1790127" cy="29655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22" y="4460981"/>
            <a:ext cx="2189001" cy="14447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581400"/>
            <a:ext cx="3095625" cy="697331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H="1" flipV="1">
            <a:off x="4666704" y="3603817"/>
            <a:ext cx="228600" cy="685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965298" y="324101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Estimate of 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6080" y="3301962"/>
            <a:ext cx="165600" cy="260228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8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" name="TextBox 148"/>
          <p:cNvSpPr txBox="1"/>
          <p:nvPr/>
        </p:nvSpPr>
        <p:spPr>
          <a:xfrm rot="19289708">
            <a:off x="1890104" y="1371600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Age</a:t>
            </a:r>
            <a:endParaRPr lang="en-US" dirty="0"/>
          </a:p>
        </p:txBody>
      </p:sp>
      <p:sp>
        <p:nvSpPr>
          <p:cNvPr id="150" name="Rectangle 149"/>
          <p:cNvSpPr/>
          <p:nvPr/>
        </p:nvSpPr>
        <p:spPr bwMode="auto">
          <a:xfrm rot="16200000">
            <a:off x="1652165" y="2809010"/>
            <a:ext cx="307881" cy="90054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51" name="Rectangle 150"/>
          <p:cNvSpPr/>
          <p:nvPr/>
        </p:nvSpPr>
        <p:spPr bwMode="auto">
          <a:xfrm>
            <a:off x="1369688" y="1965422"/>
            <a:ext cx="277091" cy="609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7446" y="2007962"/>
            <a:ext cx="227180" cy="212563"/>
          </a:xfrm>
          <a:prstGeom prst="rect">
            <a:avLst/>
          </a:prstGeom>
          <a:ln w="12700" cmpd="sng">
            <a:noFill/>
          </a:ln>
        </p:spPr>
      </p:pic>
      <p:cxnSp>
        <p:nvCxnSpPr>
          <p:cNvPr id="153" name="Straight Connector 152"/>
          <p:cNvCxnSpPr/>
          <p:nvPr/>
        </p:nvCxnSpPr>
        <p:spPr bwMode="auto">
          <a:xfrm>
            <a:off x="1369688" y="2270222"/>
            <a:ext cx="277091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/>
          <p:cNvCxnSpPr/>
          <p:nvPr/>
        </p:nvCxnSpPr>
        <p:spPr bwMode="auto">
          <a:xfrm>
            <a:off x="1646779" y="3108422"/>
            <a:ext cx="0" cy="304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55" name="Picture 1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570" y="3159554"/>
            <a:ext cx="147818" cy="228600"/>
          </a:xfrm>
          <a:prstGeom prst="rect">
            <a:avLst/>
          </a:prstGeom>
        </p:spPr>
      </p:pic>
      <p:sp>
        <p:nvSpPr>
          <p:cNvPr id="156" name="TextBox 40"/>
          <p:cNvSpPr txBox="1">
            <a:spLocks noChangeArrowheads="1"/>
          </p:cNvSpPr>
          <p:nvPr/>
        </p:nvSpPr>
        <p:spPr bwMode="auto">
          <a:xfrm rot="16200000">
            <a:off x="1133222" y="2594865"/>
            <a:ext cx="533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800" dirty="0"/>
              <a:t>…</a:t>
            </a:r>
          </a:p>
        </p:txBody>
      </p:sp>
      <p:pic>
        <p:nvPicPr>
          <p:cNvPr id="157" name="Picture 1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4889" y="2312998"/>
            <a:ext cx="147818" cy="228600"/>
          </a:xfrm>
          <a:prstGeom prst="rect">
            <a:avLst/>
          </a:prstGeom>
        </p:spPr>
      </p:pic>
      <p:sp>
        <p:nvSpPr>
          <p:cNvPr id="158" name="Rectangle 157"/>
          <p:cNvSpPr/>
          <p:nvPr/>
        </p:nvSpPr>
        <p:spPr bwMode="auto">
          <a:xfrm>
            <a:off x="1646779" y="1965422"/>
            <a:ext cx="277091" cy="609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159" name="Straight Connector 158"/>
          <p:cNvCxnSpPr/>
          <p:nvPr/>
        </p:nvCxnSpPr>
        <p:spPr bwMode="auto">
          <a:xfrm>
            <a:off x="1928488" y="3108422"/>
            <a:ext cx="0" cy="29337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/>
          <p:cNvCxnSpPr/>
          <p:nvPr/>
        </p:nvCxnSpPr>
        <p:spPr bwMode="auto">
          <a:xfrm>
            <a:off x="1649342" y="2270222"/>
            <a:ext cx="277091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1" name="Rectangle 160"/>
          <p:cNvSpPr/>
          <p:nvPr/>
        </p:nvSpPr>
        <p:spPr bwMode="auto">
          <a:xfrm>
            <a:off x="1925409" y="1965422"/>
            <a:ext cx="330970" cy="609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162" name="Straight Connector 161"/>
          <p:cNvCxnSpPr/>
          <p:nvPr/>
        </p:nvCxnSpPr>
        <p:spPr bwMode="auto">
          <a:xfrm>
            <a:off x="1918482" y="2270222"/>
            <a:ext cx="337897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3" name="TextBox 162"/>
          <p:cNvSpPr txBox="1"/>
          <p:nvPr/>
        </p:nvSpPr>
        <p:spPr>
          <a:xfrm>
            <a:off x="1867682" y="1985536"/>
            <a:ext cx="53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19ys</a:t>
            </a:r>
            <a:endParaRPr lang="en-US" sz="1000" dirty="0"/>
          </a:p>
        </p:txBody>
      </p:sp>
      <p:sp>
        <p:nvSpPr>
          <p:cNvPr id="164" name="TextBox 163"/>
          <p:cNvSpPr txBox="1"/>
          <p:nvPr/>
        </p:nvSpPr>
        <p:spPr>
          <a:xfrm>
            <a:off x="1875379" y="2298803"/>
            <a:ext cx="53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34ys</a:t>
            </a:r>
            <a:endParaRPr lang="en-US" sz="1000" dirty="0"/>
          </a:p>
        </p:txBody>
      </p:sp>
      <p:sp>
        <p:nvSpPr>
          <p:cNvPr id="165" name="TextBox 164"/>
          <p:cNvSpPr txBox="1"/>
          <p:nvPr/>
        </p:nvSpPr>
        <p:spPr>
          <a:xfrm>
            <a:off x="1593669" y="1993213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40K</a:t>
            </a:r>
            <a:endParaRPr lang="en-US" sz="1000" dirty="0"/>
          </a:p>
        </p:txBody>
      </p:sp>
      <p:sp>
        <p:nvSpPr>
          <p:cNvPr id="166" name="TextBox 165"/>
          <p:cNvSpPr txBox="1"/>
          <p:nvPr/>
        </p:nvSpPr>
        <p:spPr>
          <a:xfrm>
            <a:off x="1585203" y="2298783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55K</a:t>
            </a:r>
            <a:endParaRPr lang="en-US" sz="1000" dirty="0"/>
          </a:p>
        </p:txBody>
      </p:sp>
      <p:sp>
        <p:nvSpPr>
          <p:cNvPr id="167" name="TextBox 166"/>
          <p:cNvSpPr txBox="1"/>
          <p:nvPr/>
        </p:nvSpPr>
        <p:spPr>
          <a:xfrm>
            <a:off x="1570579" y="3139210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90K</a:t>
            </a:r>
            <a:endParaRPr lang="en-US" sz="1000" dirty="0"/>
          </a:p>
        </p:txBody>
      </p:sp>
      <p:sp>
        <p:nvSpPr>
          <p:cNvPr id="168" name="TextBox 167"/>
          <p:cNvSpPr txBox="1"/>
          <p:nvPr/>
        </p:nvSpPr>
        <p:spPr>
          <a:xfrm>
            <a:off x="1876149" y="3131513"/>
            <a:ext cx="509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24ys</a:t>
            </a:r>
            <a:endParaRPr lang="en-US" sz="1000" dirty="0"/>
          </a:p>
        </p:txBody>
      </p:sp>
      <p:sp>
        <p:nvSpPr>
          <p:cNvPr id="169" name="TextBox 168"/>
          <p:cNvSpPr txBox="1"/>
          <p:nvPr/>
        </p:nvSpPr>
        <p:spPr>
          <a:xfrm rot="19289708">
            <a:off x="1295105" y="1452506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Gender</a:t>
            </a:r>
            <a:endParaRPr lang="en-US" dirty="0"/>
          </a:p>
        </p:txBody>
      </p:sp>
      <p:sp>
        <p:nvSpPr>
          <p:cNvPr id="170" name="TextBox 169"/>
          <p:cNvSpPr txBox="1"/>
          <p:nvPr/>
        </p:nvSpPr>
        <p:spPr>
          <a:xfrm rot="19289708">
            <a:off x="1575118" y="1430866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pic>
        <p:nvPicPr>
          <p:cNvPr id="171" name="Picture 17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172" name="Left Brace 171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174" name="Group 173"/>
          <p:cNvGrpSpPr/>
          <p:nvPr/>
        </p:nvGrpSpPr>
        <p:grpSpPr>
          <a:xfrm>
            <a:off x="2286000" y="1271790"/>
            <a:ext cx="1685293" cy="2157210"/>
            <a:chOff x="2286000" y="914400"/>
            <a:chExt cx="1685293" cy="2157210"/>
          </a:xfrm>
        </p:grpSpPr>
        <p:sp>
          <p:nvSpPr>
            <p:cNvPr id="175" name="Rectangle 174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76" name="Straight Connector 175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7" name="TextBox 176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180" name="Rectangle 179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182" name="Picture 18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71800" y="1666020"/>
            <a:ext cx="702544" cy="229403"/>
          </a:xfrm>
          <a:prstGeom prst="rect">
            <a:avLst/>
          </a:prstGeom>
        </p:spPr>
      </p:pic>
      <p:sp>
        <p:nvSpPr>
          <p:cNvPr id="183" name="Rectangle 182"/>
          <p:cNvSpPr/>
          <p:nvPr/>
        </p:nvSpPr>
        <p:spPr bwMode="auto">
          <a:xfrm>
            <a:off x="1353837" y="1963438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84" name="Rectangle 183"/>
          <p:cNvSpPr/>
          <p:nvPr/>
        </p:nvSpPr>
        <p:spPr bwMode="auto">
          <a:xfrm>
            <a:off x="2429518" y="200029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185" name="Straight Connector 184"/>
          <p:cNvCxnSpPr>
            <a:stCxn id="154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6" name="Straight Connector 185"/>
          <p:cNvCxnSpPr/>
          <p:nvPr/>
        </p:nvCxnSpPr>
        <p:spPr bwMode="auto">
          <a:xfrm flipH="1">
            <a:off x="2717556" y="189542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4755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Least Squares Estimator (LSE)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5410200" y="1066800"/>
            <a:ext cx="1143000" cy="762000"/>
            <a:chOff x="5410200" y="1066800"/>
            <a:chExt cx="1143000" cy="762000"/>
          </a:xfrm>
        </p:grpSpPr>
        <p:sp>
          <p:nvSpPr>
            <p:cNvPr id="8" name="Oval Callout 7"/>
            <p:cNvSpPr/>
            <p:nvPr/>
          </p:nvSpPr>
          <p:spPr bwMode="auto">
            <a:xfrm>
              <a:off x="5410200" y="1066800"/>
              <a:ext cx="1143000" cy="762000"/>
            </a:xfrm>
            <a:prstGeom prst="wedgeEllipseCallout">
              <a:avLst>
                <a:gd name="adj1" fmla="val 86911"/>
                <a:gd name="adj2" fmla="val 58796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00" y="1295400"/>
              <a:ext cx="514297" cy="346364"/>
            </a:xfrm>
            <a:prstGeom prst="rect">
              <a:avLst/>
            </a:prstGeom>
          </p:spPr>
        </p:pic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709" y="4203524"/>
            <a:ext cx="3268981" cy="70971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873" y="1225495"/>
            <a:ext cx="1790127" cy="29655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22" y="4460981"/>
            <a:ext cx="2189001" cy="14447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581400"/>
            <a:ext cx="3095625" cy="697331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H="1" flipV="1">
            <a:off x="4666704" y="3603817"/>
            <a:ext cx="228600" cy="685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965298" y="324101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Estimate of 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6080" y="3301962"/>
            <a:ext cx="165600" cy="260228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231172" y="1831881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236418" y="2236592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flipH="1">
            <a:off x="219707" y="3023660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9" name="Group 78"/>
          <p:cNvGrpSpPr/>
          <p:nvPr/>
        </p:nvGrpSpPr>
        <p:grpSpPr>
          <a:xfrm>
            <a:off x="676907" y="1201438"/>
            <a:ext cx="1585599" cy="2041622"/>
            <a:chOff x="1472587" y="1158777"/>
            <a:chExt cx="1585599" cy="2041622"/>
          </a:xfrm>
        </p:grpSpPr>
        <p:sp>
          <p:nvSpPr>
            <p:cNvPr id="80" name="TextBox 79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1472587" y="1218043"/>
              <a:ext cx="1270613" cy="1982356"/>
              <a:chOff x="1437440" y="1218043"/>
              <a:chExt cx="1270613" cy="1982356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1512023" y="1752598"/>
                <a:ext cx="901416" cy="144780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sp>
        <p:nvSpPr>
          <p:cNvPr id="85" name="Left Brace 84"/>
          <p:cNvSpPr/>
          <p:nvPr/>
        </p:nvSpPr>
        <p:spPr bwMode="auto">
          <a:xfrm>
            <a:off x="19329" y="1991754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66491" y="2513618"/>
            <a:ext cx="136518" cy="114500"/>
          </a:xfrm>
          <a:prstGeom prst="rect">
            <a:avLst/>
          </a:prstGeom>
        </p:spPr>
      </p:pic>
      <p:grpSp>
        <p:nvGrpSpPr>
          <p:cNvPr id="87" name="Group 86"/>
          <p:cNvGrpSpPr/>
          <p:nvPr/>
        </p:nvGrpSpPr>
        <p:grpSpPr>
          <a:xfrm>
            <a:off x="1667507" y="1066800"/>
            <a:ext cx="1685293" cy="2191081"/>
            <a:chOff x="2491153" y="1009318"/>
            <a:chExt cx="1685293" cy="2191081"/>
          </a:xfrm>
        </p:grpSpPr>
        <p:sp>
          <p:nvSpPr>
            <p:cNvPr id="88" name="Rectangle 87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pic>
        <p:nvPicPr>
          <p:cNvPr id="90" name="Picture 8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739" y="3361825"/>
            <a:ext cx="845609" cy="188513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9800" y="3352800"/>
            <a:ext cx="514121" cy="166477"/>
          </a:xfrm>
          <a:prstGeom prst="rect">
            <a:avLst/>
          </a:prstGeom>
        </p:spPr>
      </p:pic>
      <p:cxnSp>
        <p:nvCxnSpPr>
          <p:cNvPr id="92" name="Straight Connector 91"/>
          <p:cNvCxnSpPr>
            <a:stCxn id="90" idx="0"/>
            <a:endCxn id="82" idx="2"/>
          </p:cNvCxnSpPr>
          <p:nvPr/>
        </p:nvCxnSpPr>
        <p:spPr bwMode="auto">
          <a:xfrm flipV="1">
            <a:off x="980544" y="3243060"/>
            <a:ext cx="221654" cy="11876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/>
          <p:cNvCxnSpPr>
            <a:stCxn id="91" idx="0"/>
            <a:endCxn id="88" idx="2"/>
          </p:cNvCxnSpPr>
          <p:nvPr/>
        </p:nvCxnSpPr>
        <p:spPr bwMode="auto">
          <a:xfrm flipH="1" flipV="1">
            <a:off x="1959498" y="3257881"/>
            <a:ext cx="507363" cy="9491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06209" y="5562600"/>
            <a:ext cx="1892568" cy="29392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81600" y="4925605"/>
            <a:ext cx="2562853" cy="551999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114644" y="2104864"/>
            <a:ext cx="2212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Why LSE?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71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Reason #1: If Noise is Gaussian, LSE is an MLE!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78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82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270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8" name="Group 37"/>
          <p:cNvGrpSpPr/>
          <p:nvPr/>
        </p:nvGrpSpPr>
        <p:grpSpPr>
          <a:xfrm>
            <a:off x="1371600" y="1447800"/>
            <a:ext cx="1585599" cy="2041622"/>
            <a:chOff x="1472587" y="1158777"/>
            <a:chExt cx="1585599" cy="2041622"/>
          </a:xfrm>
        </p:grpSpPr>
        <p:sp>
          <p:nvSpPr>
            <p:cNvPr id="39" name="TextBox 38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472587" y="1218043"/>
              <a:ext cx="1270613" cy="1982356"/>
              <a:chOff x="1437440" y="1218043"/>
              <a:chExt cx="1270613" cy="1982356"/>
            </a:xfrm>
          </p:grpSpPr>
          <p:sp>
            <p:nvSpPr>
              <p:cNvPr id="41" name="Rectangle 40"/>
              <p:cNvSpPr/>
              <p:nvPr/>
            </p:nvSpPr>
            <p:spPr bwMode="auto">
              <a:xfrm>
                <a:off x="1512023" y="1752598"/>
                <a:ext cx="901416" cy="144780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sp>
        <p:nvSpPr>
          <p:cNvPr id="44" name="Left Brace 43"/>
          <p:cNvSpPr/>
          <p:nvPr/>
        </p:nvSpPr>
        <p:spPr bwMode="auto">
          <a:xfrm>
            <a:off x="714022" y="2238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02" y="2759980"/>
            <a:ext cx="136518" cy="11450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2362200" y="1313162"/>
            <a:ext cx="1685293" cy="2191081"/>
            <a:chOff x="2491153" y="1009318"/>
            <a:chExt cx="1685293" cy="2191081"/>
          </a:xfrm>
        </p:grpSpPr>
        <p:sp>
          <p:nvSpPr>
            <p:cNvPr id="47" name="Rectangle 46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711490"/>
            <a:ext cx="1125506" cy="25091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9602" y="3724919"/>
            <a:ext cx="827998" cy="26811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 bwMode="auto">
          <a:xfrm flipV="1">
            <a:off x="1553353" y="3489422"/>
            <a:ext cx="343538" cy="22206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 flipH="1" flipV="1">
            <a:off x="2654191" y="3504243"/>
            <a:ext cx="589410" cy="2206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5400" y="1505548"/>
            <a:ext cx="3619537" cy="32331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703102" y="1438870"/>
            <a:ext cx="3365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                       </a:t>
            </a:r>
            <a:r>
              <a:rPr lang="en-US" dirty="0" err="1" smtClean="0"/>
              <a:t>i.i.d</a:t>
            </a:r>
            <a:r>
              <a:rPr lang="en-US" dirty="0" smtClean="0"/>
              <a:t>.,                  ,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591" y="2079488"/>
            <a:ext cx="989297" cy="26524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288" y="2038886"/>
            <a:ext cx="1924112" cy="32331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0" y="2137777"/>
            <a:ext cx="179220" cy="1648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3737" y="3197100"/>
            <a:ext cx="1469607" cy="2939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4334" y="2754868"/>
            <a:ext cx="320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Suppose, in addition,  that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4525" y="4532854"/>
            <a:ext cx="6245475" cy="163934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74334" y="3770854"/>
            <a:ext cx="35702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hen, the negative log-likelihood </a:t>
            </a:r>
          </a:p>
          <a:p>
            <a:r>
              <a:rPr lang="en-US" dirty="0" smtClean="0"/>
              <a:t>of the labels is: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70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Reason #1: If Noise is Gaussian, LSE is an MLE!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78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82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270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8" name="Group 37"/>
          <p:cNvGrpSpPr/>
          <p:nvPr/>
        </p:nvGrpSpPr>
        <p:grpSpPr>
          <a:xfrm>
            <a:off x="1371600" y="1447800"/>
            <a:ext cx="1585599" cy="2041622"/>
            <a:chOff x="1472587" y="1158777"/>
            <a:chExt cx="1585599" cy="2041622"/>
          </a:xfrm>
        </p:grpSpPr>
        <p:sp>
          <p:nvSpPr>
            <p:cNvPr id="39" name="TextBox 38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472587" y="1218043"/>
              <a:ext cx="1270613" cy="1982356"/>
              <a:chOff x="1437440" y="1218043"/>
              <a:chExt cx="1270613" cy="1982356"/>
            </a:xfrm>
          </p:grpSpPr>
          <p:sp>
            <p:nvSpPr>
              <p:cNvPr id="41" name="Rectangle 40"/>
              <p:cNvSpPr/>
              <p:nvPr/>
            </p:nvSpPr>
            <p:spPr bwMode="auto">
              <a:xfrm>
                <a:off x="1512023" y="1752598"/>
                <a:ext cx="901416" cy="144780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sp>
        <p:nvSpPr>
          <p:cNvPr id="44" name="Left Brace 43"/>
          <p:cNvSpPr/>
          <p:nvPr/>
        </p:nvSpPr>
        <p:spPr bwMode="auto">
          <a:xfrm>
            <a:off x="714022" y="2238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02" y="2759980"/>
            <a:ext cx="136518" cy="11450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2362200" y="1313162"/>
            <a:ext cx="1685293" cy="2191081"/>
            <a:chOff x="2491153" y="1009318"/>
            <a:chExt cx="1685293" cy="2191081"/>
          </a:xfrm>
        </p:grpSpPr>
        <p:sp>
          <p:nvSpPr>
            <p:cNvPr id="47" name="Rectangle 46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711490"/>
            <a:ext cx="1125506" cy="25091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9602" y="3724919"/>
            <a:ext cx="827998" cy="26811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 bwMode="auto">
          <a:xfrm flipV="1">
            <a:off x="1553353" y="3489422"/>
            <a:ext cx="343538" cy="22206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 flipH="1" flipV="1">
            <a:off x="2654191" y="3504243"/>
            <a:ext cx="589410" cy="2206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5400" y="1505548"/>
            <a:ext cx="3619537" cy="32331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703102" y="1438870"/>
            <a:ext cx="3365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                       </a:t>
            </a:r>
            <a:r>
              <a:rPr lang="en-US" dirty="0" err="1" smtClean="0"/>
              <a:t>i.i.d</a:t>
            </a:r>
            <a:r>
              <a:rPr lang="en-US" dirty="0" smtClean="0"/>
              <a:t>.,                  ,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591" y="2079488"/>
            <a:ext cx="989297" cy="26524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288" y="2038886"/>
            <a:ext cx="1924112" cy="32331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0" y="2137777"/>
            <a:ext cx="179220" cy="1648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3737" y="3197100"/>
            <a:ext cx="1469607" cy="2939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4334" y="2754868"/>
            <a:ext cx="320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Suppose, in addition,  that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74334" y="3770854"/>
            <a:ext cx="38506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hen, LSE is a </a:t>
            </a:r>
            <a:r>
              <a:rPr lang="en-US" b="1" dirty="0" smtClean="0"/>
              <a:t>Maximum Likelihood Estimator</a:t>
            </a:r>
            <a:r>
              <a:rPr lang="en-US" dirty="0"/>
              <a:t>: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456" y="4582583"/>
            <a:ext cx="3268981" cy="709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3925" y="4784908"/>
            <a:ext cx="3247475" cy="1082492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720201" y="3088613"/>
            <a:ext cx="3735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What if                 ?</a:t>
            </a:r>
            <a:endParaRPr 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693179" y="3175852"/>
            <a:ext cx="1115724" cy="472304"/>
          </a:xfrm>
          <a:prstGeom prst="line">
            <a:avLst/>
          </a:prstGeom>
          <a:ln w="44450">
            <a:solidFill>
              <a:srgbClr val="FF2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6693179" y="3197101"/>
            <a:ext cx="1054046" cy="384294"/>
          </a:xfrm>
          <a:prstGeom prst="line">
            <a:avLst/>
          </a:prstGeom>
          <a:ln w="44450">
            <a:solidFill>
              <a:srgbClr val="FF2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Additional Properties of LSE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78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82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270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8" name="Group 37"/>
          <p:cNvGrpSpPr/>
          <p:nvPr/>
        </p:nvGrpSpPr>
        <p:grpSpPr>
          <a:xfrm>
            <a:off x="1371600" y="1447800"/>
            <a:ext cx="1585599" cy="2041622"/>
            <a:chOff x="1472587" y="1158777"/>
            <a:chExt cx="1585599" cy="2041622"/>
          </a:xfrm>
        </p:grpSpPr>
        <p:sp>
          <p:nvSpPr>
            <p:cNvPr id="39" name="TextBox 38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472587" y="1218043"/>
              <a:ext cx="1270613" cy="1982356"/>
              <a:chOff x="1437440" y="1218043"/>
              <a:chExt cx="1270613" cy="1982356"/>
            </a:xfrm>
          </p:grpSpPr>
          <p:sp>
            <p:nvSpPr>
              <p:cNvPr id="41" name="Rectangle 40"/>
              <p:cNvSpPr/>
              <p:nvPr/>
            </p:nvSpPr>
            <p:spPr bwMode="auto">
              <a:xfrm>
                <a:off x="1512023" y="1752598"/>
                <a:ext cx="901416" cy="144780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sp>
        <p:nvSpPr>
          <p:cNvPr id="44" name="Left Brace 43"/>
          <p:cNvSpPr/>
          <p:nvPr/>
        </p:nvSpPr>
        <p:spPr bwMode="auto">
          <a:xfrm>
            <a:off x="714022" y="2238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02" y="2759980"/>
            <a:ext cx="136518" cy="11450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2362200" y="1313162"/>
            <a:ext cx="1685293" cy="2191081"/>
            <a:chOff x="2491153" y="1009318"/>
            <a:chExt cx="1685293" cy="2191081"/>
          </a:xfrm>
        </p:grpSpPr>
        <p:sp>
          <p:nvSpPr>
            <p:cNvPr id="47" name="Rectangle 46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711490"/>
            <a:ext cx="1125506" cy="25091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9602" y="3724919"/>
            <a:ext cx="827998" cy="26811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 bwMode="auto">
          <a:xfrm flipV="1">
            <a:off x="1553353" y="3489422"/>
            <a:ext cx="343538" cy="22206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 flipH="1" flipV="1">
            <a:off x="2654191" y="3504243"/>
            <a:ext cx="589410" cy="2206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/>
          <p:cNvSpPr txBox="1"/>
          <p:nvPr/>
        </p:nvSpPr>
        <p:spPr>
          <a:xfrm>
            <a:off x="304800" y="44958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Expectation:                   , i.e., LSE is </a:t>
            </a:r>
            <a:r>
              <a:rPr lang="en-US" b="1" dirty="0" smtClean="0"/>
              <a:t>unbiased</a:t>
            </a:r>
            <a:r>
              <a:rPr lang="en-US" dirty="0" smtClean="0"/>
              <a:t>.  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9631" y="4518161"/>
            <a:ext cx="1064569" cy="34697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04800" y="5061848"/>
            <a:ext cx="1275658" cy="957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Covariance: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304800" y="5611608"/>
            <a:ext cx="6590266" cy="369332"/>
            <a:chOff x="342513" y="5423028"/>
            <a:chExt cx="6590266" cy="369332"/>
          </a:xfrm>
        </p:grpSpPr>
        <p:sp>
          <p:nvSpPr>
            <p:cNvPr id="66" name="TextBox 65"/>
            <p:cNvSpPr txBox="1"/>
            <p:nvPr/>
          </p:nvSpPr>
          <p:spPr>
            <a:xfrm>
              <a:off x="342513" y="5423028"/>
              <a:ext cx="6590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q"/>
              </a:pPr>
              <a:r>
                <a:rPr lang="en-US" dirty="0" smtClean="0"/>
                <a:t>Estimator (and covariance) is </a:t>
              </a:r>
              <a:r>
                <a:rPr lang="en-US" b="1" dirty="0" smtClean="0"/>
                <a:t>undefined</a:t>
              </a:r>
              <a:r>
                <a:rPr lang="en-US" dirty="0" smtClean="0"/>
                <a:t> if                          !</a:t>
              </a:r>
              <a:endParaRPr lang="en-US" dirty="0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92313" y="5474368"/>
              <a:ext cx="1419425" cy="26524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5400" y="1505548"/>
            <a:ext cx="3619537" cy="32331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05400" y="2056694"/>
            <a:ext cx="3268981" cy="70971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6432" y="2861115"/>
            <a:ext cx="1892568" cy="2939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4335" y="5043225"/>
            <a:ext cx="6245475" cy="3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Callout 71"/>
          <p:cNvSpPr/>
          <p:nvPr/>
        </p:nvSpPr>
        <p:spPr bwMode="auto">
          <a:xfrm>
            <a:off x="2205582" y="4461402"/>
            <a:ext cx="780685" cy="572502"/>
          </a:xfrm>
          <a:prstGeom prst="wedgeEllipseCallout">
            <a:avLst>
              <a:gd name="adj1" fmla="val 86911"/>
              <a:gd name="adj2" fmla="val 5879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Expected Prediction Error (EPE):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78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82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270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8" name="Group 37"/>
          <p:cNvGrpSpPr/>
          <p:nvPr/>
        </p:nvGrpSpPr>
        <p:grpSpPr>
          <a:xfrm>
            <a:off x="1371600" y="1447800"/>
            <a:ext cx="1585599" cy="2041622"/>
            <a:chOff x="1472587" y="1158777"/>
            <a:chExt cx="1585599" cy="2041622"/>
          </a:xfrm>
        </p:grpSpPr>
        <p:sp>
          <p:nvSpPr>
            <p:cNvPr id="39" name="TextBox 38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472587" y="1218043"/>
              <a:ext cx="1270613" cy="1982356"/>
              <a:chOff x="1437440" y="1218043"/>
              <a:chExt cx="1270613" cy="1982356"/>
            </a:xfrm>
          </p:grpSpPr>
          <p:sp>
            <p:nvSpPr>
              <p:cNvPr id="41" name="Rectangle 40"/>
              <p:cNvSpPr/>
              <p:nvPr/>
            </p:nvSpPr>
            <p:spPr bwMode="auto">
              <a:xfrm>
                <a:off x="1512023" y="1752598"/>
                <a:ext cx="901416" cy="144780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sp>
        <p:nvSpPr>
          <p:cNvPr id="44" name="Left Brace 43"/>
          <p:cNvSpPr/>
          <p:nvPr/>
        </p:nvSpPr>
        <p:spPr bwMode="auto">
          <a:xfrm>
            <a:off x="714022" y="2238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02" y="2759980"/>
            <a:ext cx="136518" cy="11450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2362200" y="1313162"/>
            <a:ext cx="1685293" cy="2191081"/>
            <a:chOff x="2491153" y="1009318"/>
            <a:chExt cx="1685293" cy="2191081"/>
          </a:xfrm>
        </p:grpSpPr>
        <p:sp>
          <p:nvSpPr>
            <p:cNvPr id="47" name="Rectangle 46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711490"/>
            <a:ext cx="1125506" cy="25091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9602" y="3724919"/>
            <a:ext cx="827998" cy="26811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 bwMode="auto">
          <a:xfrm flipV="1">
            <a:off x="1553353" y="3489422"/>
            <a:ext cx="343538" cy="22206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 flipH="1" flipV="1">
            <a:off x="2654191" y="3504243"/>
            <a:ext cx="589410" cy="2206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5400" y="1505548"/>
            <a:ext cx="3619537" cy="32331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5400" y="2056694"/>
            <a:ext cx="3268981" cy="70971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6432" y="2861115"/>
            <a:ext cx="1892568" cy="293922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 bwMode="auto">
          <a:xfrm rot="16200000">
            <a:off x="1210732" y="4199468"/>
            <a:ext cx="307881" cy="90054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57" name="Straight Connector 56"/>
          <p:cNvCxnSpPr/>
          <p:nvPr/>
        </p:nvCxnSpPr>
        <p:spPr bwMode="auto">
          <a:xfrm>
            <a:off x="1205346" y="4498880"/>
            <a:ext cx="0" cy="304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137" y="4550012"/>
            <a:ext cx="147818" cy="228600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 bwMode="auto">
          <a:xfrm>
            <a:off x="1487055" y="4498880"/>
            <a:ext cx="0" cy="29337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1129146" y="4529668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90K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1434716" y="4521971"/>
            <a:ext cx="509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24ys</a:t>
            </a:r>
            <a:endParaRPr lang="en-US" sz="1000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19982" y="4726627"/>
            <a:ext cx="918618" cy="1521773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4187532" y="397406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 Prediction Error:</a:t>
            </a:r>
            <a:endParaRPr lang="en-US" dirty="0"/>
          </a:p>
        </p:txBody>
      </p:sp>
      <p:sp>
        <p:nvSpPr>
          <p:cNvPr id="14" name="Right Brace 13"/>
          <p:cNvSpPr/>
          <p:nvPr/>
        </p:nvSpPr>
        <p:spPr>
          <a:xfrm rot="5400000">
            <a:off x="5517375" y="5564335"/>
            <a:ext cx="119970" cy="27208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Brace 75"/>
          <p:cNvSpPr/>
          <p:nvPr/>
        </p:nvSpPr>
        <p:spPr>
          <a:xfrm rot="5400000">
            <a:off x="6504388" y="5230414"/>
            <a:ext cx="152466" cy="9692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647328" y="585524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inherent noise</a:t>
            </a:r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6248351" y="5855246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variance in direction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12266" y="4500763"/>
            <a:ext cx="5161550" cy="10360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5123665"/>
            <a:ext cx="1551071" cy="2672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2045" y="4572000"/>
            <a:ext cx="516155" cy="164883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203432" y="3516868"/>
            <a:ext cx="2444282" cy="369332"/>
            <a:chOff x="4203432" y="3516868"/>
            <a:chExt cx="2444282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4203432" y="3516868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Estimate:</a:t>
              </a:r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378116" y="3522917"/>
              <a:ext cx="1269598" cy="331199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11447" y="5987843"/>
            <a:ext cx="268114" cy="1813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13907" y="4656091"/>
            <a:ext cx="581693" cy="1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7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56" grpId="0" animBg="1"/>
      <p:bldP spid="63" grpId="0"/>
      <p:bldP spid="67" grpId="0"/>
      <p:bldP spid="75" grpId="0"/>
      <p:bldP spid="14" grpId="0" animBg="1"/>
      <p:bldP spid="76" grpId="0" animBg="1"/>
      <p:bldP spid="15" grpId="0"/>
      <p:bldP spid="7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 Few Observations on Covariance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78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82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270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8" name="Group 37"/>
          <p:cNvGrpSpPr/>
          <p:nvPr/>
        </p:nvGrpSpPr>
        <p:grpSpPr>
          <a:xfrm>
            <a:off x="1371600" y="1447800"/>
            <a:ext cx="1585599" cy="2041622"/>
            <a:chOff x="1472587" y="1158777"/>
            <a:chExt cx="1585599" cy="2041622"/>
          </a:xfrm>
        </p:grpSpPr>
        <p:sp>
          <p:nvSpPr>
            <p:cNvPr id="39" name="TextBox 38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472587" y="1218043"/>
              <a:ext cx="1270613" cy="1982356"/>
              <a:chOff x="1437440" y="1218043"/>
              <a:chExt cx="1270613" cy="1982356"/>
            </a:xfrm>
          </p:grpSpPr>
          <p:sp>
            <p:nvSpPr>
              <p:cNvPr id="41" name="Rectangle 40"/>
              <p:cNvSpPr/>
              <p:nvPr/>
            </p:nvSpPr>
            <p:spPr bwMode="auto">
              <a:xfrm>
                <a:off x="1512023" y="1752598"/>
                <a:ext cx="901416" cy="144780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sp>
        <p:nvSpPr>
          <p:cNvPr id="44" name="Left Brace 43"/>
          <p:cNvSpPr/>
          <p:nvPr/>
        </p:nvSpPr>
        <p:spPr bwMode="auto">
          <a:xfrm>
            <a:off x="714022" y="2238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02" y="2759980"/>
            <a:ext cx="136518" cy="11450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2362200" y="1313162"/>
            <a:ext cx="1685293" cy="2191081"/>
            <a:chOff x="2491153" y="1009318"/>
            <a:chExt cx="1685293" cy="2191081"/>
          </a:xfrm>
        </p:grpSpPr>
        <p:sp>
          <p:nvSpPr>
            <p:cNvPr id="47" name="Rectangle 46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711490"/>
            <a:ext cx="1125506" cy="25091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9602" y="3724919"/>
            <a:ext cx="827998" cy="26811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 bwMode="auto">
          <a:xfrm flipV="1">
            <a:off x="1553353" y="3489422"/>
            <a:ext cx="343538" cy="22206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 flipH="1" flipV="1">
            <a:off x="2654191" y="3504243"/>
            <a:ext cx="589410" cy="2206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2547" y="1305231"/>
            <a:ext cx="3268981" cy="70971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57200" y="4343400"/>
            <a:ext cx="72507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1-dimension: covariance = variance</a:t>
            </a:r>
            <a:endParaRPr lang="el-GR" dirty="0" smtClean="0"/>
          </a:p>
          <a:p>
            <a:pPr marL="285750" indent="-285750">
              <a:buFont typeface="Wingdings" charset="2"/>
              <a:buChar char="q"/>
            </a:pPr>
            <a:endParaRPr lang="el-GR" dirty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Variance in a specific direction</a:t>
            </a:r>
            <a:r>
              <a:rPr lang="el-GR" dirty="0"/>
              <a:t>:</a:t>
            </a: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endParaRPr lang="en-US" dirty="0"/>
          </a:p>
          <a:p>
            <a:pPr marL="285750" indent="-285750">
              <a:buFont typeface="Wingdings" charset="2"/>
              <a:buChar char="q"/>
            </a:pPr>
            <a:r>
              <a:rPr lang="en-US" b="1" dirty="0" smtClean="0"/>
              <a:t>Eigenvalues</a:t>
            </a:r>
            <a:r>
              <a:rPr lang="en-US" dirty="0" smtClean="0"/>
              <a:t> of                 summarize </a:t>
            </a:r>
            <a:r>
              <a:rPr lang="en-US" b="1" dirty="0" smtClean="0"/>
              <a:t>variability in all directions. </a:t>
            </a:r>
          </a:p>
          <a:p>
            <a:pPr marL="285750" indent="-285750">
              <a:buFont typeface="Wingdings" charset="2"/>
              <a:buChar char="q"/>
            </a:pPr>
            <a:endParaRPr lang="en-US" dirty="0"/>
          </a:p>
          <a:p>
            <a:pPr marL="285750" indent="-285750">
              <a:buFont typeface="Wingdings" charset="2"/>
              <a:buChar char="q"/>
            </a:pPr>
            <a:endParaRPr lang="en-US" dirty="0"/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4082551" y="281940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EPE: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8302" y="5452709"/>
            <a:ext cx="812227" cy="34697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2586" y="4897120"/>
            <a:ext cx="3517023" cy="346971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8152" y="2346053"/>
            <a:ext cx="4265744" cy="251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0880" y="2851415"/>
            <a:ext cx="3362828" cy="2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3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Why LSE if Noise is Non-Gaussian?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78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82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270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8" name="Group 37"/>
          <p:cNvGrpSpPr/>
          <p:nvPr/>
        </p:nvGrpSpPr>
        <p:grpSpPr>
          <a:xfrm>
            <a:off x="1371600" y="1447800"/>
            <a:ext cx="1585599" cy="2041622"/>
            <a:chOff x="1472587" y="1158777"/>
            <a:chExt cx="1585599" cy="2041622"/>
          </a:xfrm>
        </p:grpSpPr>
        <p:sp>
          <p:nvSpPr>
            <p:cNvPr id="39" name="TextBox 38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472587" y="1218043"/>
              <a:ext cx="1270613" cy="1982356"/>
              <a:chOff x="1437440" y="1218043"/>
              <a:chExt cx="1270613" cy="1982356"/>
            </a:xfrm>
          </p:grpSpPr>
          <p:sp>
            <p:nvSpPr>
              <p:cNvPr id="41" name="Rectangle 40"/>
              <p:cNvSpPr/>
              <p:nvPr/>
            </p:nvSpPr>
            <p:spPr bwMode="auto">
              <a:xfrm>
                <a:off x="1512023" y="1752598"/>
                <a:ext cx="901416" cy="144780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sp>
        <p:nvSpPr>
          <p:cNvPr id="44" name="Left Brace 43"/>
          <p:cNvSpPr/>
          <p:nvPr/>
        </p:nvSpPr>
        <p:spPr bwMode="auto">
          <a:xfrm>
            <a:off x="714022" y="2238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02" y="2759980"/>
            <a:ext cx="136518" cy="11450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2362200" y="1313162"/>
            <a:ext cx="1685293" cy="2191081"/>
            <a:chOff x="2491153" y="1009318"/>
            <a:chExt cx="1685293" cy="2191081"/>
          </a:xfrm>
        </p:grpSpPr>
        <p:sp>
          <p:nvSpPr>
            <p:cNvPr id="47" name="Rectangle 46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711490"/>
            <a:ext cx="1125506" cy="25091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9602" y="3724919"/>
            <a:ext cx="827998" cy="26811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 bwMode="auto">
          <a:xfrm flipV="1">
            <a:off x="1553353" y="3489422"/>
            <a:ext cx="343538" cy="22206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 flipH="1" flipV="1">
            <a:off x="2654191" y="3504243"/>
            <a:ext cx="589410" cy="2206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2547" y="1305231"/>
            <a:ext cx="3268981" cy="70971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57200" y="4343400"/>
            <a:ext cx="769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An estimator     of     is called </a:t>
            </a:r>
            <a:r>
              <a:rPr lang="en-US" b="1" dirty="0" smtClean="0"/>
              <a:t>unbiased</a:t>
            </a:r>
            <a:r>
              <a:rPr lang="en-US" dirty="0" smtClean="0"/>
              <a:t> if                    , for all               . </a:t>
            </a:r>
            <a:endParaRPr lang="el-GR" dirty="0" smtClean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0200" y="2091137"/>
            <a:ext cx="1892568" cy="293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8772" y="4425333"/>
            <a:ext cx="165600" cy="260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9212" y="4352528"/>
            <a:ext cx="165600" cy="3311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81600" y="4355528"/>
            <a:ext cx="1064569" cy="34697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6258" y="4904831"/>
            <a:ext cx="165600" cy="33119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7000" y="4974772"/>
            <a:ext cx="165600" cy="2602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0600" y="4899943"/>
            <a:ext cx="1403655" cy="34697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200" y="4899599"/>
            <a:ext cx="4294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/>
              <a:t>An estimator     </a:t>
            </a:r>
            <a:r>
              <a:rPr lang="en-US" dirty="0" smtClean="0"/>
              <a:t>of     is </a:t>
            </a:r>
            <a:r>
              <a:rPr lang="en-US" dirty="0"/>
              <a:t>called </a:t>
            </a:r>
            <a:r>
              <a:rPr lang="en-US" b="1" dirty="0"/>
              <a:t>linear</a:t>
            </a:r>
            <a:r>
              <a:rPr lang="en-US" dirty="0"/>
              <a:t> if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88072" y="5638800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LSE is both unbiased and linear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1673086" y="5715000"/>
            <a:ext cx="314986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64830" y="4376058"/>
            <a:ext cx="843770" cy="3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2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10" grpId="0"/>
      <p:bldP spid="11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Regression: Noisy setting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1153065" y="1371600"/>
            <a:ext cx="1727639" cy="2041623"/>
            <a:chOff x="1153065" y="1066800"/>
            <a:chExt cx="1727639" cy="2041623"/>
          </a:xfrm>
        </p:grpSpPr>
        <p:sp>
          <p:nvSpPr>
            <p:cNvPr id="10" name="TextBox 9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4" name="Straight Connector 13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7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3" name="Left Brace 32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277107" y="1219200"/>
            <a:ext cx="1685293" cy="2157210"/>
            <a:chOff x="2286000" y="914400"/>
            <a:chExt cx="1685293" cy="215721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1" name="Rectangle 40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1613430"/>
            <a:ext cx="702544" cy="22940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 bwMode="auto">
          <a:xfrm>
            <a:off x="1353837" y="19545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429518" y="19477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6" name="Straight Connector 45"/>
          <p:cNvCxnSpPr>
            <a:stCxn id="10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11" idx="2"/>
          </p:cNvCxnSpPr>
          <p:nvPr/>
        </p:nvCxnSpPr>
        <p:spPr bwMode="auto">
          <a:xfrm flipH="1">
            <a:off x="2717556" y="18428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Oval Callout 49"/>
          <p:cNvSpPr/>
          <p:nvPr/>
        </p:nvSpPr>
        <p:spPr bwMode="auto">
          <a:xfrm>
            <a:off x="5410200" y="1066800"/>
            <a:ext cx="1143000" cy="762000"/>
          </a:xfrm>
          <a:prstGeom prst="wedgeEllipseCallout">
            <a:avLst>
              <a:gd name="adj1" fmla="val 86911"/>
              <a:gd name="adj2" fmla="val 5879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2873" y="1225495"/>
            <a:ext cx="1790127" cy="296550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926" y="1305275"/>
            <a:ext cx="312274" cy="29492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45018" y="4024011"/>
            <a:ext cx="4389182" cy="32094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76102" y="4822610"/>
            <a:ext cx="989297" cy="26524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48144" y="4781259"/>
            <a:ext cx="1924112" cy="32331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15078" y="4560746"/>
            <a:ext cx="179220" cy="164883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103396" y="4419600"/>
            <a:ext cx="704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     are</a:t>
            </a:r>
            <a:r>
              <a:rPr lang="en-US" b="1" dirty="0" smtClean="0"/>
              <a:t> independent and identically distributed</a:t>
            </a:r>
            <a:r>
              <a:rPr lang="en-US" dirty="0" smtClean="0"/>
              <a:t> (</a:t>
            </a:r>
            <a:r>
              <a:rPr lang="en-US" dirty="0" err="1" smtClean="0"/>
              <a:t>i.i.d</a:t>
            </a:r>
            <a:r>
              <a:rPr lang="en-US" dirty="0" smtClean="0"/>
              <a:t>),  and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64720" y="5259364"/>
            <a:ext cx="8276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 This implies that                                 are </a:t>
            </a:r>
            <a:r>
              <a:rPr lang="en-US" b="1" dirty="0" smtClean="0"/>
              <a:t>independent</a:t>
            </a:r>
            <a:r>
              <a:rPr lang="en-US" dirty="0" smtClean="0"/>
              <a:t> random variables,</a:t>
            </a:r>
          </a:p>
          <a:p>
            <a:r>
              <a:rPr lang="en-US" dirty="0" smtClean="0"/>
              <a:t>where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35277" y="5334000"/>
            <a:ext cx="1829483" cy="25234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47697" y="5817873"/>
            <a:ext cx="1569254" cy="291771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 flipH="1">
            <a:off x="4413132" y="3527885"/>
            <a:ext cx="155314" cy="550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019292" y="3173184"/>
            <a:ext cx="273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"noise" variables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32935" y="5704794"/>
            <a:ext cx="3871879" cy="52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60" grpId="0"/>
      <p:bldP spid="6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Gauss-Markov Theorem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59</a:t>
            </a:fld>
            <a:endParaRPr lang="en-US" alt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25865" y="2078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31111" y="2482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14400" y="3270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8" name="Group 37"/>
          <p:cNvGrpSpPr/>
          <p:nvPr/>
        </p:nvGrpSpPr>
        <p:grpSpPr>
          <a:xfrm>
            <a:off x="1371600" y="1447800"/>
            <a:ext cx="1585599" cy="2041622"/>
            <a:chOff x="1472587" y="1158777"/>
            <a:chExt cx="1585599" cy="2041622"/>
          </a:xfrm>
        </p:grpSpPr>
        <p:sp>
          <p:nvSpPr>
            <p:cNvPr id="39" name="TextBox 38"/>
            <p:cNvSpPr txBox="1"/>
            <p:nvPr/>
          </p:nvSpPr>
          <p:spPr>
            <a:xfrm rot="19289708">
              <a:off x="2067586" y="1158777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472587" y="1218043"/>
              <a:ext cx="1270613" cy="1982356"/>
              <a:chOff x="1437440" y="1218043"/>
              <a:chExt cx="1270613" cy="1982356"/>
            </a:xfrm>
          </p:grpSpPr>
          <p:sp>
            <p:nvSpPr>
              <p:cNvPr id="41" name="Rectangle 40"/>
              <p:cNvSpPr/>
              <p:nvPr/>
            </p:nvSpPr>
            <p:spPr bwMode="auto">
              <a:xfrm>
                <a:off x="1512023" y="1752598"/>
                <a:ext cx="901416" cy="144780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 rot="19289708">
                <a:off x="1437440" y="123968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Gender</a:t>
                </a:r>
                <a:endParaRPr lang="en-US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19289708">
                <a:off x="1717453" y="1218043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Weight</a:t>
                </a:r>
                <a:endParaRPr lang="en-US" dirty="0"/>
              </a:p>
            </p:txBody>
          </p:sp>
        </p:grpSp>
      </p:grpSp>
      <p:sp>
        <p:nvSpPr>
          <p:cNvPr id="44" name="Left Brace 43"/>
          <p:cNvSpPr/>
          <p:nvPr/>
        </p:nvSpPr>
        <p:spPr bwMode="auto">
          <a:xfrm>
            <a:off x="714022" y="2238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02" y="2759980"/>
            <a:ext cx="136518" cy="11450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2362200" y="1313162"/>
            <a:ext cx="1685293" cy="2191081"/>
            <a:chOff x="2491153" y="1009318"/>
            <a:chExt cx="1685293" cy="2191081"/>
          </a:xfrm>
        </p:grpSpPr>
        <p:sp>
          <p:nvSpPr>
            <p:cNvPr id="47" name="Rectangle 46"/>
            <p:cNvSpPr/>
            <p:nvPr/>
          </p:nvSpPr>
          <p:spPr bwMode="auto">
            <a:xfrm>
              <a:off x="2644598" y="1732838"/>
              <a:ext cx="277091" cy="14675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 rot="19289708">
              <a:off x="2491153" y="1009318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711490"/>
            <a:ext cx="1125506" cy="25091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9602" y="3724919"/>
            <a:ext cx="827998" cy="26811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 bwMode="auto">
          <a:xfrm flipV="1">
            <a:off x="1553353" y="3489422"/>
            <a:ext cx="343538" cy="22206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 flipH="1" flipV="1">
            <a:off x="2654191" y="3504243"/>
            <a:ext cx="589410" cy="2206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2547" y="1305231"/>
            <a:ext cx="3268981" cy="70971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0200" y="2091137"/>
            <a:ext cx="1892568" cy="29392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04800" y="4419600"/>
            <a:ext cx="675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b="1" dirty="0" smtClean="0"/>
              <a:t>Theorem</a:t>
            </a:r>
            <a:r>
              <a:rPr lang="en-US" dirty="0" smtClean="0"/>
              <a:t>: LSE  is a Best Linear Unbiased Estimator (BLUE)</a:t>
            </a:r>
            <a:r>
              <a:rPr lang="en-US" dirty="0"/>
              <a:t>: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1572276" y="4911382"/>
            <a:ext cx="5819124" cy="369332"/>
            <a:chOff x="1572276" y="4911382"/>
            <a:chExt cx="5819124" cy="369332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72276" y="4929003"/>
              <a:ext cx="1856724" cy="315428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91213" y="4956465"/>
              <a:ext cx="1231733" cy="286754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3429000" y="4911382"/>
              <a:ext cx="396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or any       </a:t>
              </a:r>
              <a:r>
                <a:rPr lang="en-US" dirty="0" err="1" smtClean="0"/>
                <a:t>s.t.</a:t>
              </a:r>
              <a:r>
                <a:rPr lang="en-US" dirty="0" smtClean="0"/>
                <a:t>                       and</a:t>
              </a:r>
              <a:endParaRPr lang="en-US" dirty="0"/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43400" y="4966667"/>
              <a:ext cx="195514" cy="273719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21627" y="4927100"/>
            <a:ext cx="1064569" cy="3469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34944" y="-10558"/>
            <a:ext cx="866855" cy="11032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05800" y="3228"/>
            <a:ext cx="838200" cy="108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6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Proof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60</a:t>
            </a:fld>
            <a:endParaRPr lang="en-US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304800" y="1371600"/>
            <a:ext cx="675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b="1" dirty="0" smtClean="0"/>
              <a:t>Theorem</a:t>
            </a:r>
            <a:r>
              <a:rPr lang="en-US" dirty="0" smtClean="0"/>
              <a:t>: LSE  is a Best Linear Unbiased Estimator (BLUE)</a:t>
            </a:r>
            <a:r>
              <a:rPr lang="en-US" dirty="0"/>
              <a:t>: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1572276" y="1863382"/>
            <a:ext cx="5819124" cy="369332"/>
            <a:chOff x="1572276" y="4911382"/>
            <a:chExt cx="5819124" cy="369332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2276" y="4929003"/>
              <a:ext cx="1856724" cy="315428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1213" y="4956465"/>
              <a:ext cx="1231733" cy="286754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3429000" y="4911382"/>
              <a:ext cx="396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or any       </a:t>
              </a:r>
              <a:r>
                <a:rPr lang="en-US" dirty="0" err="1" smtClean="0"/>
                <a:t>s.t.</a:t>
              </a:r>
              <a:r>
                <a:rPr lang="en-US" dirty="0" smtClean="0"/>
                <a:t>                       and</a:t>
              </a:r>
              <a:endParaRPr lang="en-US" dirty="0"/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3400" y="4966667"/>
              <a:ext cx="195514" cy="273719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627" y="1879100"/>
            <a:ext cx="1064569" cy="3469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944" y="-10558"/>
            <a:ext cx="866855" cy="11032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00" y="3228"/>
            <a:ext cx="838200" cy="10894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2143" y="2399622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Let                                      . Then:                 	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424543" y="5269468"/>
            <a:ext cx="4181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Hence,         is unbiased </a:t>
            </a:r>
            <a:r>
              <a:rPr lang="en-US" dirty="0" err="1" smtClean="0"/>
              <a:t>iff</a:t>
            </a:r>
            <a:r>
              <a:rPr lang="en-US" dirty="0" smtClean="0"/>
              <a:t>                 . 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600" y="5345040"/>
            <a:ext cx="1001484" cy="22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2936186"/>
            <a:ext cx="6245475" cy="22454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6840" y="5294626"/>
            <a:ext cx="215065" cy="301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114" y="2438400"/>
            <a:ext cx="2346159" cy="27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Proof (continued)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61</a:t>
            </a:fld>
            <a:endParaRPr lang="en-US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304800" y="1371600"/>
            <a:ext cx="675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b="1" dirty="0" smtClean="0"/>
              <a:t>Theorem</a:t>
            </a:r>
            <a:r>
              <a:rPr lang="en-US" dirty="0" smtClean="0"/>
              <a:t>: LSE  is a Best Linear Unbiased Estimator (BLUE)</a:t>
            </a:r>
            <a:r>
              <a:rPr lang="en-US" dirty="0"/>
              <a:t>: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1572276" y="1863382"/>
            <a:ext cx="5819124" cy="369332"/>
            <a:chOff x="1572276" y="4911382"/>
            <a:chExt cx="5819124" cy="369332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2276" y="4929003"/>
              <a:ext cx="1856724" cy="315428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1213" y="4956465"/>
              <a:ext cx="1231733" cy="286754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3429000" y="4911382"/>
              <a:ext cx="396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or any       </a:t>
              </a:r>
              <a:r>
                <a:rPr lang="en-US" dirty="0" err="1" smtClean="0"/>
                <a:t>s.t.</a:t>
              </a:r>
              <a:r>
                <a:rPr lang="en-US" dirty="0" smtClean="0"/>
                <a:t>                       and</a:t>
              </a:r>
              <a:endParaRPr lang="en-US" dirty="0"/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3400" y="4966667"/>
              <a:ext cx="195514" cy="273719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627" y="1879100"/>
            <a:ext cx="1064569" cy="3469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944" y="-10558"/>
            <a:ext cx="866855" cy="11032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00" y="3228"/>
            <a:ext cx="838200" cy="10894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2143" y="2399622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Let                                        . Then                  	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862458" y="2399622"/>
            <a:ext cx="4155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                  is unbiased </a:t>
            </a:r>
            <a:r>
              <a:rPr lang="en-US" dirty="0" err="1" smtClean="0"/>
              <a:t>iff</a:t>
            </a:r>
            <a:r>
              <a:rPr lang="en-US" dirty="0" smtClean="0"/>
              <a:t>                 . 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8960" y="2503714"/>
            <a:ext cx="910440" cy="2007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9735" y="2454585"/>
            <a:ext cx="215065" cy="2652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122" y="2433743"/>
            <a:ext cx="2580775" cy="3010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0252" y="3091549"/>
            <a:ext cx="7557025" cy="261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8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Implications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304800" y="1371600"/>
            <a:ext cx="675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b="1" dirty="0" smtClean="0"/>
              <a:t>Theorem</a:t>
            </a:r>
            <a:r>
              <a:rPr lang="en-US" dirty="0" smtClean="0"/>
              <a:t>: LSE  is a Best Linear Unbiased Estimator (BLUE)</a:t>
            </a:r>
            <a:r>
              <a:rPr lang="en-US" dirty="0"/>
              <a:t>: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1572276" y="1863382"/>
            <a:ext cx="5819124" cy="369332"/>
            <a:chOff x="1572276" y="4911382"/>
            <a:chExt cx="5819124" cy="369332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2276" y="4929003"/>
              <a:ext cx="1856724" cy="315428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1213" y="4956465"/>
              <a:ext cx="1231733" cy="286754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3429000" y="4911382"/>
              <a:ext cx="396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or any       </a:t>
              </a:r>
              <a:r>
                <a:rPr lang="en-US" dirty="0" err="1" smtClean="0"/>
                <a:t>s.t.</a:t>
              </a:r>
              <a:r>
                <a:rPr lang="en-US" dirty="0" smtClean="0"/>
                <a:t>                       and</a:t>
              </a:r>
              <a:endParaRPr lang="en-US" dirty="0"/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3400" y="4966667"/>
              <a:ext cx="195514" cy="273719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627" y="1879100"/>
            <a:ext cx="1064569" cy="3469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944" y="-10558"/>
            <a:ext cx="866855" cy="11032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00" y="3228"/>
            <a:ext cx="838200" cy="10894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3657600"/>
            <a:ext cx="769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other words, LSE achieves the smallest EPE among all unbiased linear</a:t>
            </a:r>
          </a:p>
          <a:p>
            <a:r>
              <a:rPr lang="en-US" dirty="0" smtClean="0"/>
              <a:t>estimators, </a:t>
            </a:r>
            <a:r>
              <a:rPr lang="en-US" b="1" dirty="0" smtClean="0"/>
              <a:t>in all possible directions!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872751" y="2909965"/>
            <a:ext cx="710451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EPE: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0800" y="2944762"/>
            <a:ext cx="3699111" cy="3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2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Happened to the Curse?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63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667000"/>
            <a:ext cx="6149098" cy="162374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352800" y="4142888"/>
            <a:ext cx="2121258" cy="1726287"/>
            <a:chOff x="6034837" y="2133600"/>
            <a:chExt cx="2121258" cy="1726287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6724479" y="3430961"/>
              <a:ext cx="1426403" cy="790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6720637" y="2137733"/>
              <a:ext cx="1366" cy="1293229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8152805" y="2136351"/>
              <a:ext cx="1366" cy="1293229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6729692" y="2137733"/>
              <a:ext cx="1426403" cy="790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6034837" y="2556312"/>
              <a:ext cx="1366" cy="1293229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6043892" y="2556312"/>
              <a:ext cx="1426403" cy="790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6034837" y="3848751"/>
              <a:ext cx="1426403" cy="790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7467600" y="3429186"/>
              <a:ext cx="683282" cy="430701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7472477" y="2137581"/>
              <a:ext cx="683282" cy="430701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034837" y="2133600"/>
              <a:ext cx="683282" cy="430701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6902206" y="3038792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339513" y="3446857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910993" y="3507143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568237" y="2868268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690582" y="3298174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800531" y="2581618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7376040" y="2917458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213347" y="2405268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7477403" y="2562461"/>
              <a:ext cx="1366" cy="1293229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034837" y="3422821"/>
              <a:ext cx="683282" cy="430701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803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Happened to the Curse?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64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1371600"/>
            <a:ext cx="710451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EPE: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00" y="2209800"/>
            <a:ext cx="44550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Suppose that                                           </a:t>
            </a:r>
          </a:p>
          <a:p>
            <a:r>
              <a:rPr lang="en-US" dirty="0" smtClean="0"/>
              <a:t> are sampled  from some distribution  with</a:t>
            </a:r>
          </a:p>
          <a:p>
            <a:r>
              <a:rPr lang="en-US" dirty="0" smtClean="0"/>
              <a:t> mean 0  and covariance     . 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821009"/>
            <a:ext cx="173485" cy="197142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470702" y="5171209"/>
            <a:ext cx="1213018" cy="987158"/>
            <a:chOff x="6034837" y="2133600"/>
            <a:chExt cx="2121258" cy="1726287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6724479" y="3430961"/>
              <a:ext cx="1426403" cy="790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6720637" y="2137733"/>
              <a:ext cx="1366" cy="1293229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8152805" y="2136351"/>
              <a:ext cx="1366" cy="1293229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729692" y="2137733"/>
              <a:ext cx="1426403" cy="790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034837" y="2556312"/>
              <a:ext cx="1366" cy="1293229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043892" y="2556312"/>
              <a:ext cx="1426403" cy="790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6034837" y="3848751"/>
              <a:ext cx="1426403" cy="790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7467600" y="3429186"/>
              <a:ext cx="683282" cy="430701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7472477" y="2137581"/>
              <a:ext cx="683282" cy="430701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6034837" y="2133600"/>
              <a:ext cx="683282" cy="430701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6902206" y="3038792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339513" y="3446857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910993" y="3507143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568237" y="2868268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7690582" y="3298174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800531" y="2581618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7376040" y="2917458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7213347" y="2405268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V="1">
              <a:off x="7477403" y="2562461"/>
              <a:ext cx="1366" cy="1293229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6034837" y="3422821"/>
              <a:ext cx="683282" cy="430701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23" y="3200400"/>
            <a:ext cx="2578624" cy="33119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0239" y="3733800"/>
            <a:ext cx="4918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Then,                                                  </a:t>
            </a:r>
          </a:p>
          <a:p>
            <a:r>
              <a:rPr lang="en-US" dirty="0" smtClean="0"/>
              <a:t>                                                      </a:t>
            </a:r>
            <a:r>
              <a:rPr lang="en-US" dirty="0" err="1" smtClean="0"/>
              <a:t>w.p</a:t>
            </a:r>
            <a:r>
              <a:rPr lang="en-US" dirty="0" smtClean="0"/>
              <a:t>. 1 </a:t>
            </a:r>
          </a:p>
          <a:p>
            <a:endParaRPr lang="en-US" dirty="0" smtClean="0"/>
          </a:p>
          <a:p>
            <a:r>
              <a:rPr lang="en-US" dirty="0" smtClean="0"/>
              <a:t>by the law of large numbers. </a:t>
            </a:r>
          </a:p>
          <a:p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492" y="3978523"/>
            <a:ext cx="2458727" cy="586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795" y="1394665"/>
            <a:ext cx="3699111" cy="3154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8147" y="1434614"/>
            <a:ext cx="2541672" cy="28023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869" y="2239909"/>
            <a:ext cx="2544931" cy="286753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4543926" y="2273968"/>
            <a:ext cx="4523874" cy="3517232"/>
            <a:chOff x="4543926" y="2273968"/>
            <a:chExt cx="4523874" cy="3517232"/>
          </a:xfrm>
        </p:grpSpPr>
        <p:grpSp>
          <p:nvGrpSpPr>
            <p:cNvPr id="44" name="Group 43"/>
            <p:cNvGrpSpPr/>
            <p:nvPr/>
          </p:nvGrpSpPr>
          <p:grpSpPr>
            <a:xfrm>
              <a:off x="4543926" y="2273968"/>
              <a:ext cx="1014016" cy="707104"/>
              <a:chOff x="4570765" y="2512406"/>
              <a:chExt cx="1014016" cy="707104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4570765" y="2512406"/>
                <a:ext cx="9156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Hence: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744486" y="2819400"/>
                <a:ext cx="8402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[EPE]</a:t>
                </a:r>
                <a:endParaRPr lang="en-US" sz="2000" dirty="0"/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16212" y="2929968"/>
                <a:ext cx="199508" cy="216856"/>
              </a:xfrm>
              <a:prstGeom prst="rect">
                <a:avLst/>
              </a:prstGeom>
            </p:spPr>
          </p:pic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03750" y="2591894"/>
              <a:ext cx="3564050" cy="3199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541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Happened to the Curse?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65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1371600"/>
            <a:ext cx="710451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EPE: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470702" y="5171209"/>
            <a:ext cx="1213018" cy="987158"/>
            <a:chOff x="6034837" y="2133600"/>
            <a:chExt cx="2121258" cy="1726287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6724479" y="3430961"/>
              <a:ext cx="1426403" cy="790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6720637" y="2137733"/>
              <a:ext cx="1366" cy="1293229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8152805" y="2136351"/>
              <a:ext cx="1366" cy="1293229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729692" y="2137733"/>
              <a:ext cx="1426403" cy="790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034837" y="2556312"/>
              <a:ext cx="1366" cy="1293229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043892" y="2556312"/>
              <a:ext cx="1426403" cy="790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6034837" y="3848751"/>
              <a:ext cx="1426403" cy="790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7467600" y="3429186"/>
              <a:ext cx="683282" cy="430701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7472477" y="2137581"/>
              <a:ext cx="683282" cy="430701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6034837" y="2133600"/>
              <a:ext cx="683282" cy="430701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6902206" y="3038792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339513" y="3446857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910993" y="3507143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568237" y="2868268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7690582" y="3298174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800531" y="2581618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7376040" y="2917458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7213347" y="2405268"/>
              <a:ext cx="89390" cy="8905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V="1">
              <a:off x="7477403" y="2562461"/>
              <a:ext cx="1366" cy="1293229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6034837" y="3422821"/>
              <a:ext cx="683282" cy="430701"/>
            </a:xfrm>
            <a:prstGeom prst="straightConnector1">
              <a:avLst/>
            </a:prstGeom>
            <a:ln w="73025"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23" y="3200400"/>
            <a:ext cx="2578624" cy="33119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0239" y="3733800"/>
            <a:ext cx="4918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Then,                                                  </a:t>
            </a:r>
          </a:p>
          <a:p>
            <a:r>
              <a:rPr lang="en-US" dirty="0" smtClean="0"/>
              <a:t>                                                      </a:t>
            </a:r>
            <a:r>
              <a:rPr lang="en-US" dirty="0" err="1" smtClean="0"/>
              <a:t>w.p</a:t>
            </a:r>
            <a:r>
              <a:rPr lang="en-US" dirty="0" smtClean="0"/>
              <a:t>. 1 </a:t>
            </a:r>
          </a:p>
          <a:p>
            <a:endParaRPr lang="en-US" dirty="0" smtClean="0"/>
          </a:p>
          <a:p>
            <a:r>
              <a:rPr lang="en-US" dirty="0" smtClean="0"/>
              <a:t>by the law of large numbers. </a:t>
            </a:r>
          </a:p>
          <a:p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92" y="3978523"/>
            <a:ext cx="2458727" cy="586541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5477130" y="3494319"/>
            <a:ext cx="968569" cy="400110"/>
            <a:chOff x="4616212" y="2819400"/>
            <a:chExt cx="968569" cy="400110"/>
          </a:xfrm>
        </p:grpSpPr>
        <p:sp>
          <p:nvSpPr>
            <p:cNvPr id="40" name="TextBox 39"/>
            <p:cNvSpPr txBox="1"/>
            <p:nvPr/>
          </p:nvSpPr>
          <p:spPr>
            <a:xfrm>
              <a:off x="4744486" y="2819400"/>
              <a:ext cx="8402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[EPE]</a:t>
              </a:r>
              <a:endParaRPr lang="en-US" sz="2000" dirty="0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6212" y="2929968"/>
              <a:ext cx="199508" cy="216856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483" y="3388030"/>
            <a:ext cx="1578717" cy="65057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7543800" y="3018151"/>
            <a:ext cx="304800" cy="3478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439504" y="2286000"/>
            <a:ext cx="22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samples: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676638" y="4838020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k-NN:</a:t>
            </a:r>
            <a:endParaRPr lang="en-US" sz="2400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0710" y="4645723"/>
            <a:ext cx="1285368" cy="74914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0" y="2112345"/>
            <a:ext cx="1025141" cy="63085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795" y="1394665"/>
            <a:ext cx="3699111" cy="31542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8147" y="1434614"/>
            <a:ext cx="2541672" cy="280236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76200" y="2209800"/>
            <a:ext cx="44550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Suppose that                                            </a:t>
            </a:r>
          </a:p>
          <a:p>
            <a:r>
              <a:rPr lang="en-US" dirty="0" smtClean="0"/>
              <a:t> are sampled  from some distribution  with</a:t>
            </a:r>
          </a:p>
          <a:p>
            <a:r>
              <a:rPr lang="en-US" dirty="0" smtClean="0"/>
              <a:t> mean 0  and covariance     .  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2821009"/>
            <a:ext cx="173485" cy="19714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9869" y="2239909"/>
            <a:ext cx="2544931" cy="2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9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Another Way </a:t>
            </a:r>
            <a:r>
              <a:rPr lang="en-US" smtClean="0"/>
              <a:t>of Seeing This…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66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428261"/>
            <a:ext cx="5105400" cy="455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6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 vs. Classification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1153065" y="1371600"/>
            <a:ext cx="1727639" cy="2041623"/>
            <a:chOff x="1153065" y="1066800"/>
            <a:chExt cx="1727639" cy="2041623"/>
          </a:xfrm>
        </p:grpSpPr>
        <p:sp>
          <p:nvSpPr>
            <p:cNvPr id="10" name="TextBox 9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4" name="Straight Connector 13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7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3" name="Left Brace 32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277107" y="1219200"/>
            <a:ext cx="1685293" cy="2157210"/>
            <a:chOff x="2286000" y="914400"/>
            <a:chExt cx="1685293" cy="215721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1" name="Rectangle 40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1613430"/>
            <a:ext cx="702544" cy="22940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 bwMode="auto">
          <a:xfrm>
            <a:off x="1353837" y="19545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429518" y="19477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6" name="Straight Connector 45"/>
          <p:cNvCxnSpPr>
            <a:stCxn id="10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11" idx="2"/>
          </p:cNvCxnSpPr>
          <p:nvPr/>
        </p:nvCxnSpPr>
        <p:spPr bwMode="auto">
          <a:xfrm flipH="1">
            <a:off x="2717556" y="18428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Oval Callout 49"/>
          <p:cNvSpPr/>
          <p:nvPr/>
        </p:nvSpPr>
        <p:spPr bwMode="auto">
          <a:xfrm>
            <a:off x="5410200" y="1066800"/>
            <a:ext cx="1143000" cy="762000"/>
          </a:xfrm>
          <a:prstGeom prst="wedgeEllipseCallout">
            <a:avLst>
              <a:gd name="adj1" fmla="val 86911"/>
              <a:gd name="adj2" fmla="val 5879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2873" y="1225495"/>
            <a:ext cx="1790127" cy="296550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926" y="1305275"/>
            <a:ext cx="312274" cy="2949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25865" y="3886200"/>
            <a:ext cx="2614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Standard regression:</a:t>
            </a:r>
          </a:p>
          <a:p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9316" y="3994484"/>
            <a:ext cx="702544" cy="22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7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 vs. Classification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25865" y="20020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31111" y="24067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914400" y="31938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1153065" y="1371600"/>
            <a:ext cx="1727639" cy="2041623"/>
            <a:chOff x="1153065" y="1066800"/>
            <a:chExt cx="1727639" cy="2041623"/>
          </a:xfrm>
        </p:grpSpPr>
        <p:sp>
          <p:nvSpPr>
            <p:cNvPr id="10" name="TextBox 9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4" name="Straight Connector 13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7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600200"/>
            <a:ext cx="755985" cy="254167"/>
          </a:xfrm>
          <a:prstGeom prst="rect">
            <a:avLst/>
          </a:prstGeom>
        </p:spPr>
      </p:pic>
      <p:sp>
        <p:nvSpPr>
          <p:cNvPr id="33" name="Left Brace 32"/>
          <p:cNvSpPr/>
          <p:nvPr/>
        </p:nvSpPr>
        <p:spPr bwMode="auto">
          <a:xfrm>
            <a:off x="714022" y="21619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02" y="2683780"/>
            <a:ext cx="136518" cy="1145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277107" y="1126867"/>
            <a:ext cx="1685293" cy="2249543"/>
            <a:chOff x="2286000" y="822067"/>
            <a:chExt cx="1685293" cy="2249543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19289708">
              <a:off x="2286000" y="822067"/>
              <a:ext cx="16852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Suffers from </a:t>
              </a:r>
            </a:p>
            <a:p>
              <a:r>
                <a:rPr lang="en-US" sz="1200" dirty="0" smtClean="0"/>
                <a:t>Insomnia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77356" y="1640589"/>
              <a:ext cx="388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+1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68890" y="1925633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-1</a:t>
              </a:r>
              <a:endParaRPr lang="en-US" sz="1400" dirty="0"/>
            </a:p>
          </p:txBody>
        </p:sp>
        <p:sp>
          <p:nvSpPr>
            <p:cNvPr id="41" name="Rectangle 40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3622" y="2763833"/>
              <a:ext cx="388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+1</a:t>
              </a:r>
              <a:endParaRPr lang="en-US" sz="1400" dirty="0"/>
            </a:p>
          </p:txBody>
        </p:sp>
      </p:grpSp>
      <p:sp>
        <p:nvSpPr>
          <p:cNvPr id="44" name="Rectangle 43"/>
          <p:cNvSpPr/>
          <p:nvPr/>
        </p:nvSpPr>
        <p:spPr bwMode="auto">
          <a:xfrm>
            <a:off x="1353837" y="19545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407567" y="1948638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6" name="Straight Connector 45"/>
          <p:cNvCxnSpPr>
            <a:stCxn id="10" idx="2"/>
          </p:cNvCxnSpPr>
          <p:nvPr/>
        </p:nvCxnSpPr>
        <p:spPr bwMode="auto">
          <a:xfrm>
            <a:off x="911393" y="18543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11" idx="2"/>
          </p:cNvCxnSpPr>
          <p:nvPr/>
        </p:nvCxnSpPr>
        <p:spPr bwMode="auto">
          <a:xfrm flipH="1">
            <a:off x="2717556" y="18428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Oval Callout 49"/>
          <p:cNvSpPr/>
          <p:nvPr/>
        </p:nvSpPr>
        <p:spPr bwMode="auto">
          <a:xfrm>
            <a:off x="5410200" y="1066800"/>
            <a:ext cx="1143000" cy="762000"/>
          </a:xfrm>
          <a:prstGeom prst="wedgeEllipseCallout">
            <a:avLst>
              <a:gd name="adj1" fmla="val 86911"/>
              <a:gd name="adj2" fmla="val 5879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873" y="1225495"/>
            <a:ext cx="1790127" cy="296550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9926" y="1305275"/>
            <a:ext cx="312274" cy="2949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25865" y="3886200"/>
            <a:ext cx="5679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Standard regression:</a:t>
            </a:r>
          </a:p>
          <a:p>
            <a:pPr marL="285750" indent="-285750">
              <a:buFont typeface="Wingdings" charset="2"/>
              <a:buChar char="q"/>
            </a:pPr>
            <a:endParaRPr lang="en-US" dirty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Classification:        are </a:t>
            </a:r>
            <a:r>
              <a:rPr lang="en-US" b="1" dirty="0" smtClean="0"/>
              <a:t>discrete</a:t>
            </a:r>
            <a:r>
              <a:rPr lang="en-US" dirty="0"/>
              <a:t>/</a:t>
            </a:r>
            <a:r>
              <a:rPr lang="en-US" b="1" dirty="0" smtClean="0"/>
              <a:t>categorical</a:t>
            </a:r>
            <a:r>
              <a:rPr lang="en-US" dirty="0" smtClean="0"/>
              <a:t>, e.g.:  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9316" y="3994484"/>
            <a:ext cx="702544" cy="22940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06245" y="4557764"/>
            <a:ext cx="212914" cy="18925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3200" y="4918161"/>
            <a:ext cx="1394661" cy="24113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190712" y="4851557"/>
            <a:ext cx="537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 </a:t>
            </a:r>
          </a:p>
          <a:p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 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67000" y="5454098"/>
            <a:ext cx="2609450" cy="26524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309519" y="485406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(binary)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57426" y="1685715"/>
            <a:ext cx="1394661" cy="2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8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would you solve this problem?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25865" y="21544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31111" y="25591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914400" y="33462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1153065" y="1524000"/>
            <a:ext cx="1727639" cy="2041623"/>
            <a:chOff x="1153065" y="1066800"/>
            <a:chExt cx="1727639" cy="2041623"/>
          </a:xfrm>
        </p:grpSpPr>
        <p:sp>
          <p:nvSpPr>
            <p:cNvPr id="10" name="TextBox 9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4" name="Straight Connector 13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17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752600"/>
            <a:ext cx="755985" cy="254167"/>
          </a:xfrm>
          <a:prstGeom prst="rect">
            <a:avLst/>
          </a:prstGeom>
        </p:spPr>
      </p:pic>
      <p:sp>
        <p:nvSpPr>
          <p:cNvPr id="33" name="Left Brace 32"/>
          <p:cNvSpPr/>
          <p:nvPr/>
        </p:nvSpPr>
        <p:spPr bwMode="auto">
          <a:xfrm>
            <a:off x="714022" y="23143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02" y="2836180"/>
            <a:ext cx="136518" cy="1145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277107" y="1371600"/>
            <a:ext cx="1685293" cy="2157210"/>
            <a:chOff x="2286000" y="914400"/>
            <a:chExt cx="1685293" cy="215721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1" name="Rectangle 40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1765830"/>
            <a:ext cx="702544" cy="22940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 bwMode="auto">
          <a:xfrm>
            <a:off x="1353837" y="21069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429518" y="21001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6" name="Straight Connector 45"/>
          <p:cNvCxnSpPr>
            <a:stCxn id="10" idx="2"/>
          </p:cNvCxnSpPr>
          <p:nvPr/>
        </p:nvCxnSpPr>
        <p:spPr bwMode="auto">
          <a:xfrm>
            <a:off x="911393" y="20067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11" idx="2"/>
          </p:cNvCxnSpPr>
          <p:nvPr/>
        </p:nvCxnSpPr>
        <p:spPr bwMode="auto">
          <a:xfrm flipH="1">
            <a:off x="2717556" y="19952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2873" y="1377895"/>
            <a:ext cx="1790127" cy="296550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154539" y="5543490"/>
            <a:ext cx="6160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…you need to start making some assumptions on    !</a:t>
            </a:r>
            <a:endParaRPr lang="en-US" sz="2000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6578" y="3731596"/>
            <a:ext cx="1488505" cy="35304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17517" y="5628224"/>
            <a:ext cx="149829" cy="268114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 bwMode="auto">
          <a:xfrm rot="16200000">
            <a:off x="4466655" y="2460130"/>
            <a:ext cx="307881" cy="90054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63" name="Straight Connector 62"/>
          <p:cNvCxnSpPr/>
          <p:nvPr/>
        </p:nvCxnSpPr>
        <p:spPr bwMode="auto">
          <a:xfrm>
            <a:off x="4461269" y="2759542"/>
            <a:ext cx="0" cy="304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0060" y="2810674"/>
            <a:ext cx="147818" cy="228600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 bwMode="auto">
          <a:xfrm>
            <a:off x="4742978" y="2759542"/>
            <a:ext cx="0" cy="29337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TextBox 65"/>
          <p:cNvSpPr txBox="1"/>
          <p:nvPr/>
        </p:nvSpPr>
        <p:spPr>
          <a:xfrm>
            <a:off x="4385069" y="2790330"/>
            <a:ext cx="4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70K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4690639" y="2782633"/>
            <a:ext cx="509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20ys</a:t>
            </a:r>
            <a:endParaRPr lang="en-US" sz="1000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9000" y="2832661"/>
            <a:ext cx="598265" cy="17843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21747" y="2716854"/>
            <a:ext cx="976115" cy="356859"/>
          </a:xfrm>
          <a:prstGeom prst="rect">
            <a:avLst/>
          </a:prstGeom>
        </p:spPr>
      </p:pic>
      <p:sp>
        <p:nvSpPr>
          <p:cNvPr id="2" name="Up Arrow 1"/>
          <p:cNvSpPr/>
          <p:nvPr/>
        </p:nvSpPr>
        <p:spPr>
          <a:xfrm>
            <a:off x="4293537" y="3565622"/>
            <a:ext cx="434004" cy="80556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Up Arrow 70"/>
          <p:cNvSpPr/>
          <p:nvPr/>
        </p:nvSpPr>
        <p:spPr>
          <a:xfrm rot="2159130">
            <a:off x="5129063" y="3600505"/>
            <a:ext cx="434004" cy="80556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 Arrow 71"/>
          <p:cNvSpPr/>
          <p:nvPr/>
        </p:nvSpPr>
        <p:spPr>
          <a:xfrm rot="18499053">
            <a:off x="3496495" y="3638881"/>
            <a:ext cx="434004" cy="80556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071957" y="45641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  <a:r>
              <a:rPr lang="en-US" smtClean="0"/>
              <a:t>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2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60" grpId="0" animBg="1"/>
      <p:bldP spid="66" grpId="0"/>
      <p:bldP spid="67" grpId="0"/>
      <p:bldP spid="2" grpId="0" animBg="1"/>
      <p:bldP spid="71" grpId="0" animBg="1"/>
    </p:bldLst>
  </p:timing>
</p:sld>
</file>

<file path=ppt/theme/theme1.xml><?xml version="1.0" encoding="utf-8"?>
<a:theme xmlns:a="http://schemas.openxmlformats.org/drawingml/2006/main" name="powerpoint_newNE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powerpoint_newNEU</Template>
  <TotalTime>13894</TotalTime>
  <Words>2157</Words>
  <Application>Microsoft Macintosh PowerPoint</Application>
  <PresentationFormat>On-screen Show (4:3)</PresentationFormat>
  <Paragraphs>827</Paragraphs>
  <Slides>67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0" baseType="lpstr">
      <vt:lpstr>Calibri</vt:lpstr>
      <vt:lpstr>Consolas</vt:lpstr>
      <vt:lpstr>Helvetica</vt:lpstr>
      <vt:lpstr>Helvetica CE</vt:lpstr>
      <vt:lpstr>Helvetica Light Oblique</vt:lpstr>
      <vt:lpstr>ITC New Baskerville Roman</vt:lpstr>
      <vt:lpstr>Menlo-Bold</vt:lpstr>
      <vt:lpstr>Menlo-Regular</vt:lpstr>
      <vt:lpstr>ＭＳ Ｐゴシック</vt:lpstr>
      <vt:lpstr>Times New Roman</vt:lpstr>
      <vt:lpstr>Wingdings</vt:lpstr>
      <vt:lpstr>Arial</vt:lpstr>
      <vt:lpstr>powerpoint_newNEU</vt:lpstr>
      <vt:lpstr>PowerPoint Presentation</vt:lpstr>
      <vt:lpstr>Road Map: What have We Learned So far?</vt:lpstr>
      <vt:lpstr>Regression</vt:lpstr>
      <vt:lpstr>Regression: Terminology</vt:lpstr>
      <vt:lpstr>Regression: Noiseless Setting</vt:lpstr>
      <vt:lpstr>Regression: Noisy setting</vt:lpstr>
      <vt:lpstr>Regression vs. Classification</vt:lpstr>
      <vt:lpstr>Regression vs. Classification</vt:lpstr>
      <vt:lpstr>How would you solve this problem?</vt:lpstr>
      <vt:lpstr>Example 1</vt:lpstr>
      <vt:lpstr>Example 2</vt:lpstr>
      <vt:lpstr>Example 2</vt:lpstr>
      <vt:lpstr>Assumption: Continuity!</vt:lpstr>
      <vt:lpstr>K-Nearest Neighbor</vt:lpstr>
      <vt:lpstr>K-Nearest Neighbor</vt:lpstr>
      <vt:lpstr>K-Nearest Neighbor</vt:lpstr>
      <vt:lpstr>How big should k be?</vt:lpstr>
      <vt:lpstr>How big should k be?</vt:lpstr>
      <vt:lpstr>How big should k be?</vt:lpstr>
      <vt:lpstr>Bias vs. Variance Trade-off</vt:lpstr>
      <vt:lpstr>Bias vs. Variance Trade-off</vt:lpstr>
      <vt:lpstr>Bias vs. Variance Trade-off</vt:lpstr>
      <vt:lpstr>Bias vs. Variance Trade-off</vt:lpstr>
      <vt:lpstr>Bias vs. Variance Trade-off</vt:lpstr>
      <vt:lpstr>Bias vs. Variance Trade-off</vt:lpstr>
      <vt:lpstr>Bias vs. Variance Trade-off</vt:lpstr>
      <vt:lpstr>Bias vs. Variance Tradeoff</vt:lpstr>
      <vt:lpstr>kNN for Classification</vt:lpstr>
      <vt:lpstr>kNN for Classification</vt:lpstr>
      <vt:lpstr>Why k-NN? </vt:lpstr>
      <vt:lpstr>Implementation via Map-Reduce</vt:lpstr>
      <vt:lpstr>Implementation in Practice</vt:lpstr>
      <vt:lpstr>Why not k-NN? </vt:lpstr>
      <vt:lpstr>Curse of Dimensionality</vt:lpstr>
      <vt:lpstr>Curse of Dimensionality</vt:lpstr>
      <vt:lpstr>Good News!</vt:lpstr>
      <vt:lpstr>Curse of Dimensionality</vt:lpstr>
      <vt:lpstr>Curse of Dimensionality</vt:lpstr>
      <vt:lpstr>Curse of Dimensionality</vt:lpstr>
      <vt:lpstr>Curse of Dimensionality</vt:lpstr>
      <vt:lpstr>Summary</vt:lpstr>
      <vt:lpstr>Regression</vt:lpstr>
      <vt:lpstr>Linear Regression</vt:lpstr>
      <vt:lpstr>Affine Can Be Written as Linear</vt:lpstr>
      <vt:lpstr>Affine Can Be Written as Linear</vt:lpstr>
      <vt:lpstr>Operations that Preserve Linearity</vt:lpstr>
      <vt:lpstr>Binary Features</vt:lpstr>
      <vt:lpstr>Binary Features</vt:lpstr>
      <vt:lpstr>Categorial Features: Binarization</vt:lpstr>
      <vt:lpstr>Categorial Features: Binarization</vt:lpstr>
      <vt:lpstr>Numeric Features May Be Categorical!!!!!</vt:lpstr>
      <vt:lpstr>Least Squares Estimator (LSE)</vt:lpstr>
      <vt:lpstr>Least Squares Estimator (LSE)</vt:lpstr>
      <vt:lpstr>Reason #1: If Noise is Gaussian, LSE is an MLE!</vt:lpstr>
      <vt:lpstr>Reason #1: If Noise is Gaussian, LSE is an MLE!</vt:lpstr>
      <vt:lpstr>Additional Properties of LSE</vt:lpstr>
      <vt:lpstr>Expected Prediction Error (EPE):</vt:lpstr>
      <vt:lpstr>A Few Observations on Covariance</vt:lpstr>
      <vt:lpstr>Why LSE if Noise is Non-Gaussian?</vt:lpstr>
      <vt:lpstr>Gauss-Markov Theorem</vt:lpstr>
      <vt:lpstr>Proof</vt:lpstr>
      <vt:lpstr>Proof (continued)</vt:lpstr>
      <vt:lpstr>Implications</vt:lpstr>
      <vt:lpstr>What Happened to the Curse?</vt:lpstr>
      <vt:lpstr>What Happened to the Curse?</vt:lpstr>
      <vt:lpstr>What Happened to the Curse?</vt:lpstr>
      <vt:lpstr>Another Way of Seeing This…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Ioannidis, Stratis</dc:creator>
  <cp:lastModifiedBy>Microsoft Office User</cp:lastModifiedBy>
  <cp:revision>546</cp:revision>
  <dcterms:created xsi:type="dcterms:W3CDTF">2015-10-06T17:28:06Z</dcterms:created>
  <dcterms:modified xsi:type="dcterms:W3CDTF">2017-11-14T15:13:46Z</dcterms:modified>
</cp:coreProperties>
</file>